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83" r:id="rId2"/>
    <p:sldId id="257" r:id="rId3"/>
    <p:sldId id="286" r:id="rId4"/>
    <p:sldId id="287" r:id="rId5"/>
    <p:sldId id="282" r:id="rId6"/>
    <p:sldId id="274" r:id="rId7"/>
    <p:sldId id="275" r:id="rId8"/>
    <p:sldId id="258" r:id="rId9"/>
    <p:sldId id="278" r:id="rId10"/>
    <p:sldId id="285" r:id="rId11"/>
    <p:sldId id="277" r:id="rId12"/>
    <p:sldId id="276" r:id="rId13"/>
    <p:sldId id="273" r:id="rId14"/>
    <p:sldId id="279" r:id="rId15"/>
    <p:sldId id="280" r:id="rId16"/>
    <p:sldId id="281" r:id="rId17"/>
    <p:sldId id="261" r:id="rId18"/>
    <p:sldId id="271" r:id="rId19"/>
    <p:sldId id="272" r:id="rId20"/>
    <p:sldId id="28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94662" autoAdjust="0"/>
  </p:normalViewPr>
  <p:slideViewPr>
    <p:cSldViewPr>
      <p:cViewPr varScale="1">
        <p:scale>
          <a:sx n="69" d="100"/>
          <a:sy n="69" d="100"/>
        </p:scale>
        <p:origin x="137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4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871192-520E-4EF2-A41C-1ECADA4A638C}" type="datetimeFigureOut">
              <a:rPr lang="uk-UA" smtClean="0"/>
              <a:pPr/>
              <a:t>19.03.2020</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2389F-619C-47C6-91B4-4F02E7A31D7D}" type="slidenum">
              <a:rPr lang="uk-UA" smtClean="0"/>
              <a:pPr/>
              <a:t>‹#›</a:t>
            </a:fld>
            <a:endParaRPr lang="uk-UA"/>
          </a:p>
        </p:txBody>
      </p:sp>
    </p:spTree>
    <p:extLst>
      <p:ext uri="{BB962C8B-B14F-4D97-AF65-F5344CB8AC3E}">
        <p14:creationId xmlns:p14="http://schemas.microsoft.com/office/powerpoint/2010/main" val="897190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B5EBBAB-1542-4604-B06B-9D71693457BC}" type="datetimeFigureOut">
              <a:rPr lang="uk-UA" smtClean="0"/>
              <a:pPr/>
              <a:t>19.03.2020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A4B3186-5122-4025-8206-98FD447D9BEE}" type="slidenum">
              <a:rPr lang="uk-UA" smtClean="0"/>
              <a:pPr/>
              <a:t>‹#›</a:t>
            </a:fld>
            <a:endParaRPr lang="uk-UA"/>
          </a:p>
        </p:txBody>
      </p:sp>
    </p:spTree>
    <p:extLst>
      <p:ext uri="{BB962C8B-B14F-4D97-AF65-F5344CB8AC3E}">
        <p14:creationId xmlns:p14="http://schemas.microsoft.com/office/powerpoint/2010/main" val="3682752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B5EBBAB-1542-4604-B06B-9D71693457BC}" type="datetimeFigureOut">
              <a:rPr lang="uk-UA" smtClean="0"/>
              <a:pPr/>
              <a:t>19.03.2020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A4B3186-5122-4025-8206-98FD447D9BEE}" type="slidenum">
              <a:rPr lang="uk-UA" smtClean="0"/>
              <a:pPr/>
              <a:t>‹#›</a:t>
            </a:fld>
            <a:endParaRPr lang="uk-UA"/>
          </a:p>
        </p:txBody>
      </p:sp>
    </p:spTree>
    <p:extLst>
      <p:ext uri="{BB962C8B-B14F-4D97-AF65-F5344CB8AC3E}">
        <p14:creationId xmlns:p14="http://schemas.microsoft.com/office/powerpoint/2010/main" val="1066568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B5EBBAB-1542-4604-B06B-9D71693457BC}" type="datetimeFigureOut">
              <a:rPr lang="uk-UA" smtClean="0"/>
              <a:pPr/>
              <a:t>19.03.2020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A4B3186-5122-4025-8206-98FD447D9BEE}" type="slidenum">
              <a:rPr lang="uk-UA" smtClean="0"/>
              <a:pPr/>
              <a:t>‹#›</a:t>
            </a:fld>
            <a:endParaRPr lang="uk-UA"/>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12983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B5EBBAB-1542-4604-B06B-9D71693457BC}" type="datetimeFigureOut">
              <a:rPr lang="uk-UA" smtClean="0"/>
              <a:pPr/>
              <a:t>19.03.2020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A4B3186-5122-4025-8206-98FD447D9BEE}" type="slidenum">
              <a:rPr lang="uk-UA" smtClean="0"/>
              <a:pPr/>
              <a:t>‹#›</a:t>
            </a:fld>
            <a:endParaRPr lang="uk-UA"/>
          </a:p>
        </p:txBody>
      </p:sp>
    </p:spTree>
    <p:extLst>
      <p:ext uri="{BB962C8B-B14F-4D97-AF65-F5344CB8AC3E}">
        <p14:creationId xmlns:p14="http://schemas.microsoft.com/office/powerpoint/2010/main" val="4028619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B5EBBAB-1542-4604-B06B-9D71693457BC}" type="datetimeFigureOut">
              <a:rPr lang="uk-UA" smtClean="0"/>
              <a:pPr/>
              <a:t>19.03.2020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A4B3186-5122-4025-8206-98FD447D9BEE}" type="slidenum">
              <a:rPr lang="uk-UA" smtClean="0"/>
              <a:pPr/>
              <a:t>‹#›</a:t>
            </a:fld>
            <a:endParaRPr lang="uk-UA"/>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9962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B5EBBAB-1542-4604-B06B-9D71693457BC}" type="datetimeFigureOut">
              <a:rPr lang="uk-UA" smtClean="0"/>
              <a:pPr/>
              <a:t>19.03.2020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A4B3186-5122-4025-8206-98FD447D9BEE}" type="slidenum">
              <a:rPr lang="uk-UA" smtClean="0"/>
              <a:pPr/>
              <a:t>‹#›</a:t>
            </a:fld>
            <a:endParaRPr lang="uk-UA"/>
          </a:p>
        </p:txBody>
      </p:sp>
    </p:spTree>
    <p:extLst>
      <p:ext uri="{BB962C8B-B14F-4D97-AF65-F5344CB8AC3E}">
        <p14:creationId xmlns:p14="http://schemas.microsoft.com/office/powerpoint/2010/main" val="269652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B5EBBAB-1542-4604-B06B-9D71693457BC}" type="datetimeFigureOut">
              <a:rPr lang="uk-UA" smtClean="0"/>
              <a:pPr/>
              <a:t>19.03.2020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A4B3186-5122-4025-8206-98FD447D9BEE}" type="slidenum">
              <a:rPr lang="uk-UA" smtClean="0"/>
              <a:pPr/>
              <a:t>‹#›</a:t>
            </a:fld>
            <a:endParaRPr lang="uk-UA"/>
          </a:p>
        </p:txBody>
      </p:sp>
    </p:spTree>
    <p:extLst>
      <p:ext uri="{BB962C8B-B14F-4D97-AF65-F5344CB8AC3E}">
        <p14:creationId xmlns:p14="http://schemas.microsoft.com/office/powerpoint/2010/main" val="343003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B5EBBAB-1542-4604-B06B-9D71693457BC}" type="datetimeFigureOut">
              <a:rPr lang="uk-UA" smtClean="0"/>
              <a:pPr/>
              <a:t>19.03.2020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A4B3186-5122-4025-8206-98FD447D9BEE}" type="slidenum">
              <a:rPr lang="uk-UA" smtClean="0"/>
              <a:pPr/>
              <a:t>‹#›</a:t>
            </a:fld>
            <a:endParaRPr lang="uk-UA"/>
          </a:p>
        </p:txBody>
      </p:sp>
    </p:spTree>
    <p:extLst>
      <p:ext uri="{BB962C8B-B14F-4D97-AF65-F5344CB8AC3E}">
        <p14:creationId xmlns:p14="http://schemas.microsoft.com/office/powerpoint/2010/main" val="232185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B5EBBAB-1542-4604-B06B-9D71693457BC}" type="datetimeFigureOut">
              <a:rPr lang="uk-UA" smtClean="0"/>
              <a:pPr/>
              <a:t>19.03.2020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A4B3186-5122-4025-8206-98FD447D9BEE}" type="slidenum">
              <a:rPr lang="uk-UA" smtClean="0"/>
              <a:pPr/>
              <a:t>‹#›</a:t>
            </a:fld>
            <a:endParaRPr lang="uk-UA"/>
          </a:p>
        </p:txBody>
      </p:sp>
    </p:spTree>
    <p:extLst>
      <p:ext uri="{BB962C8B-B14F-4D97-AF65-F5344CB8AC3E}">
        <p14:creationId xmlns:p14="http://schemas.microsoft.com/office/powerpoint/2010/main" val="147348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B5EBBAB-1542-4604-B06B-9D71693457BC}" type="datetimeFigureOut">
              <a:rPr lang="uk-UA" smtClean="0"/>
              <a:pPr/>
              <a:t>19.03.2020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A4B3186-5122-4025-8206-98FD447D9BEE}" type="slidenum">
              <a:rPr lang="uk-UA" smtClean="0"/>
              <a:pPr/>
              <a:t>‹#›</a:t>
            </a:fld>
            <a:endParaRPr lang="uk-UA"/>
          </a:p>
        </p:txBody>
      </p:sp>
    </p:spTree>
    <p:extLst>
      <p:ext uri="{BB962C8B-B14F-4D97-AF65-F5344CB8AC3E}">
        <p14:creationId xmlns:p14="http://schemas.microsoft.com/office/powerpoint/2010/main" val="1282399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B5EBBAB-1542-4604-B06B-9D71693457BC}" type="datetimeFigureOut">
              <a:rPr lang="uk-UA" smtClean="0"/>
              <a:pPr/>
              <a:t>19.03.2020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A4B3186-5122-4025-8206-98FD447D9BEE}" type="slidenum">
              <a:rPr lang="uk-UA" smtClean="0"/>
              <a:pPr/>
              <a:t>‹#›</a:t>
            </a:fld>
            <a:endParaRPr lang="uk-UA"/>
          </a:p>
        </p:txBody>
      </p:sp>
    </p:spTree>
    <p:extLst>
      <p:ext uri="{BB962C8B-B14F-4D97-AF65-F5344CB8AC3E}">
        <p14:creationId xmlns:p14="http://schemas.microsoft.com/office/powerpoint/2010/main" val="2201886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B5EBBAB-1542-4604-B06B-9D71693457BC}" type="datetimeFigureOut">
              <a:rPr lang="uk-UA" smtClean="0"/>
              <a:pPr/>
              <a:t>19.03.2020</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6A4B3186-5122-4025-8206-98FD447D9BEE}" type="slidenum">
              <a:rPr lang="uk-UA" smtClean="0"/>
              <a:pPr/>
              <a:t>‹#›</a:t>
            </a:fld>
            <a:endParaRPr lang="uk-UA"/>
          </a:p>
        </p:txBody>
      </p:sp>
    </p:spTree>
    <p:extLst>
      <p:ext uri="{BB962C8B-B14F-4D97-AF65-F5344CB8AC3E}">
        <p14:creationId xmlns:p14="http://schemas.microsoft.com/office/powerpoint/2010/main" val="1906309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B5EBBAB-1542-4604-B06B-9D71693457BC}" type="datetimeFigureOut">
              <a:rPr lang="uk-UA" smtClean="0"/>
              <a:pPr/>
              <a:t>19.03.2020</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6A4B3186-5122-4025-8206-98FD447D9BEE}" type="slidenum">
              <a:rPr lang="uk-UA" smtClean="0"/>
              <a:pPr/>
              <a:t>‹#›</a:t>
            </a:fld>
            <a:endParaRPr lang="uk-UA"/>
          </a:p>
        </p:txBody>
      </p:sp>
    </p:spTree>
    <p:extLst>
      <p:ext uri="{BB962C8B-B14F-4D97-AF65-F5344CB8AC3E}">
        <p14:creationId xmlns:p14="http://schemas.microsoft.com/office/powerpoint/2010/main" val="718189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5EBBAB-1542-4604-B06B-9D71693457BC}" type="datetimeFigureOut">
              <a:rPr lang="uk-UA" smtClean="0"/>
              <a:pPr/>
              <a:t>19.03.2020</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6A4B3186-5122-4025-8206-98FD447D9BEE}" type="slidenum">
              <a:rPr lang="uk-UA" smtClean="0"/>
              <a:pPr/>
              <a:t>‹#›</a:t>
            </a:fld>
            <a:endParaRPr lang="uk-UA"/>
          </a:p>
        </p:txBody>
      </p:sp>
    </p:spTree>
    <p:extLst>
      <p:ext uri="{BB962C8B-B14F-4D97-AF65-F5344CB8AC3E}">
        <p14:creationId xmlns:p14="http://schemas.microsoft.com/office/powerpoint/2010/main" val="28072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6B5EBBAB-1542-4604-B06B-9D71693457BC}" type="datetimeFigureOut">
              <a:rPr lang="uk-UA" smtClean="0"/>
              <a:pPr/>
              <a:t>19.03.2020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A4B3186-5122-4025-8206-98FD447D9BEE}" type="slidenum">
              <a:rPr lang="uk-UA" smtClean="0"/>
              <a:pPr/>
              <a:t>‹#›</a:t>
            </a:fld>
            <a:endParaRPr lang="uk-UA"/>
          </a:p>
        </p:txBody>
      </p:sp>
    </p:spTree>
    <p:extLst>
      <p:ext uri="{BB962C8B-B14F-4D97-AF65-F5344CB8AC3E}">
        <p14:creationId xmlns:p14="http://schemas.microsoft.com/office/powerpoint/2010/main" val="3565760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B5EBBAB-1542-4604-B06B-9D71693457BC}" type="datetimeFigureOut">
              <a:rPr lang="uk-UA" smtClean="0"/>
              <a:pPr/>
              <a:t>19.03.2020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A4B3186-5122-4025-8206-98FD447D9BEE}" type="slidenum">
              <a:rPr lang="uk-UA" smtClean="0"/>
              <a:pPr/>
              <a:t>‹#›</a:t>
            </a:fld>
            <a:endParaRPr lang="uk-UA"/>
          </a:p>
        </p:txBody>
      </p:sp>
    </p:spTree>
    <p:extLst>
      <p:ext uri="{BB962C8B-B14F-4D97-AF65-F5344CB8AC3E}">
        <p14:creationId xmlns:p14="http://schemas.microsoft.com/office/powerpoint/2010/main" val="915862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B5EBBAB-1542-4604-B06B-9D71693457BC}" type="datetimeFigureOut">
              <a:rPr lang="uk-UA" smtClean="0"/>
              <a:pPr/>
              <a:t>19.03.2020</a:t>
            </a:fld>
            <a:endParaRPr lang="uk-UA"/>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A4B3186-5122-4025-8206-98FD447D9BEE}" type="slidenum">
              <a:rPr lang="uk-UA" smtClean="0"/>
              <a:pPr/>
              <a:t>‹#›</a:t>
            </a:fld>
            <a:endParaRPr lang="uk-UA"/>
          </a:p>
        </p:txBody>
      </p:sp>
    </p:spTree>
    <p:extLst>
      <p:ext uri="{BB962C8B-B14F-4D97-AF65-F5344CB8AC3E}">
        <p14:creationId xmlns:p14="http://schemas.microsoft.com/office/powerpoint/2010/main" val="862291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hyperlink" Target="https://dt.ua/UKRAINE/viktor-yanukovich-molodshiy-rozpoviv-chomu-v-ukrayini-pogani-dorogi.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1196752"/>
            <a:ext cx="8352928" cy="2664296"/>
          </a:xfrm>
        </p:spPr>
        <p:txBody>
          <a:bodyPr/>
          <a:lstStyle/>
          <a:p>
            <a:pPr algn="l"/>
            <a:r>
              <a:rPr lang="uk-UA" sz="3600" b="1" dirty="0">
                <a:solidFill>
                  <a:schemeClr val="accent5">
                    <a:lumMod val="75000"/>
                  </a:schemeClr>
                </a:solidFill>
              </a:rPr>
              <a:t>Р</a:t>
            </a:r>
            <a:r>
              <a:rPr lang="ru-RU" sz="3600" b="1" dirty="0" err="1" smtClean="0">
                <a:solidFill>
                  <a:schemeClr val="accent5">
                    <a:lumMod val="75000"/>
                  </a:schemeClr>
                </a:solidFill>
              </a:rPr>
              <a:t>ецепти</a:t>
            </a:r>
            <a:r>
              <a:rPr lang="ru-RU" sz="3600" b="1" dirty="0" smtClean="0">
                <a:solidFill>
                  <a:schemeClr val="accent5">
                    <a:lumMod val="75000"/>
                  </a:schemeClr>
                </a:solidFill>
              </a:rPr>
              <a:t>   </a:t>
            </a:r>
            <a:r>
              <a:rPr lang="ru-RU" sz="3600" b="1" dirty="0" err="1">
                <a:solidFill>
                  <a:schemeClr val="accent5">
                    <a:lumMod val="75000"/>
                  </a:schemeClr>
                </a:solidFill>
              </a:rPr>
              <a:t>якості</a:t>
            </a:r>
            <a:r>
              <a:rPr lang="ru-RU" sz="3600" b="1" dirty="0">
                <a:solidFill>
                  <a:schemeClr val="accent5">
                    <a:lumMod val="75000"/>
                  </a:schemeClr>
                </a:solidFill>
              </a:rPr>
              <a:t> </a:t>
            </a:r>
            <a:r>
              <a:rPr lang="ru-RU" sz="3600" b="1" dirty="0" smtClean="0">
                <a:solidFill>
                  <a:schemeClr val="accent5">
                    <a:lumMod val="75000"/>
                  </a:schemeClr>
                </a:solidFill>
              </a:rPr>
              <a:t> благоустрою</a:t>
            </a:r>
            <a:r>
              <a:rPr lang="uk-UA" sz="3600" b="1" dirty="0" smtClean="0">
                <a:solidFill>
                  <a:schemeClr val="accent5">
                    <a:lumMod val="75000"/>
                  </a:schemeClr>
                </a:solidFill>
              </a:rPr>
              <a:t> транспортної інфраструктури,       </a:t>
            </a:r>
            <a:r>
              <a:rPr lang="ru-RU" sz="3600" b="1" dirty="0" err="1" smtClean="0">
                <a:solidFill>
                  <a:schemeClr val="accent5">
                    <a:lumMod val="75000"/>
                  </a:schemeClr>
                </a:solidFill>
              </a:rPr>
              <a:t>доріг</a:t>
            </a:r>
            <a:r>
              <a:rPr lang="uk-UA" sz="3600" b="1" dirty="0">
                <a:solidFill>
                  <a:schemeClr val="accent5">
                    <a:lumMod val="75000"/>
                  </a:schemeClr>
                </a:solidFill>
              </a:rPr>
              <a:t>, </a:t>
            </a:r>
            <a:r>
              <a:rPr lang="uk-UA" sz="3600" b="1" dirty="0" smtClean="0">
                <a:solidFill>
                  <a:schemeClr val="accent5">
                    <a:lumMod val="75000"/>
                  </a:schemeClr>
                </a:solidFill>
              </a:rPr>
              <a:t>дорожнього  покриття у          містах Херсонщини. </a:t>
            </a:r>
            <a:r>
              <a:rPr lang="uk-UA" sz="2400" b="1" dirty="0" smtClean="0">
                <a:solidFill>
                  <a:schemeClr val="accent5">
                    <a:lumMod val="75000"/>
                  </a:schemeClr>
                </a:solidFill>
              </a:rPr>
              <a:t>Міста досліджень  </a:t>
            </a:r>
            <a:r>
              <a:rPr lang="uk-UA" sz="2400" b="1" u="sng" dirty="0" smtClean="0">
                <a:solidFill>
                  <a:srgbClr val="002060"/>
                </a:solidFill>
              </a:rPr>
              <a:t>(Олешки,Каховка, </a:t>
            </a:r>
            <a:r>
              <a:rPr lang="uk-UA" sz="2400" b="1" u="sng" dirty="0" err="1" smtClean="0">
                <a:solidFill>
                  <a:srgbClr val="002060"/>
                </a:solidFill>
              </a:rPr>
              <a:t>Н-Каховка</a:t>
            </a:r>
            <a:r>
              <a:rPr lang="uk-UA" sz="2400" b="1" u="sng" dirty="0" smtClean="0">
                <a:solidFill>
                  <a:srgbClr val="002060"/>
                </a:solidFill>
              </a:rPr>
              <a:t>, Гола Пристань, Херсон)</a:t>
            </a:r>
            <a:endParaRPr lang="ru-RU" sz="2400" b="1" u="sng" dirty="0">
              <a:solidFill>
                <a:srgbClr val="002060"/>
              </a:solidFill>
            </a:endParaRPr>
          </a:p>
        </p:txBody>
      </p:sp>
      <p:sp>
        <p:nvSpPr>
          <p:cNvPr id="3" name="Подзаголовок 2"/>
          <p:cNvSpPr>
            <a:spLocks noGrp="1"/>
          </p:cNvSpPr>
          <p:nvPr>
            <p:ph type="subTitle" idx="1"/>
          </p:nvPr>
        </p:nvSpPr>
        <p:spPr>
          <a:xfrm>
            <a:off x="323528" y="4050834"/>
            <a:ext cx="8712968" cy="1970454"/>
          </a:xfrm>
        </p:spPr>
        <p:txBody>
          <a:bodyPr>
            <a:normAutofit fontScale="40000" lnSpcReduction="20000"/>
          </a:bodyPr>
          <a:lstStyle/>
          <a:p>
            <a:r>
              <a:rPr lang="uk-UA" sz="4000" b="1" dirty="0" smtClean="0"/>
              <a:t> ЗА   ПІДТРИМКИ     ПРОЕКТУ  Фонду  СПРИЯННЯ    ДЕМОКРАТІЇ     ПОСОЛЬСТВА США В УКРАЇНІ </a:t>
            </a:r>
          </a:p>
          <a:p>
            <a:r>
              <a:rPr lang="uk-UA" sz="4000" b="1" dirty="0" smtClean="0">
                <a:solidFill>
                  <a:schemeClr val="tx1"/>
                </a:solidFill>
              </a:rPr>
              <a:t>19.03.2020р. круглий стіл  «Громадська префектура» Херсонської та Миколаївської областей.</a:t>
            </a:r>
          </a:p>
          <a:p>
            <a:r>
              <a:rPr lang="uk-UA" sz="4000" b="1" dirty="0" smtClean="0">
                <a:solidFill>
                  <a:schemeClr val="tx1"/>
                </a:solidFill>
              </a:rPr>
              <a:t>Рік діяльності</a:t>
            </a:r>
            <a:r>
              <a:rPr lang="uk-UA" sz="4400" b="1" dirty="0" smtClean="0">
                <a:solidFill>
                  <a:schemeClr val="tx1"/>
                </a:solidFill>
              </a:rPr>
              <a:t>. </a:t>
            </a:r>
          </a:p>
          <a:p>
            <a:endParaRPr lang="uk-UA" sz="2100" b="1" dirty="0" smtClean="0"/>
          </a:p>
          <a:p>
            <a:r>
              <a:rPr lang="uk-UA" sz="2400" b="1" dirty="0" smtClean="0"/>
              <a:t> </a:t>
            </a:r>
            <a:endParaRPr lang="ru-RU" sz="2400" b="1" dirty="0"/>
          </a:p>
        </p:txBody>
      </p:sp>
      <p:pic>
        <p:nvPicPr>
          <p:cNvPr id="4" name="Picture 4"/>
          <p:cNvPicPr>
            <a:picLocks noChangeAspect="1" noChangeArrowheads="1"/>
          </p:cNvPicPr>
          <p:nvPr/>
        </p:nvPicPr>
        <p:blipFill>
          <a:blip r:embed="rId2" cstate="print"/>
          <a:srcRect/>
          <a:stretch>
            <a:fillRect/>
          </a:stretch>
        </p:blipFill>
        <p:spPr bwMode="auto">
          <a:xfrm>
            <a:off x="539552" y="144780"/>
            <a:ext cx="4752527" cy="864096"/>
          </a:xfrm>
          <a:prstGeom prst="rect">
            <a:avLst/>
          </a:prstGeom>
          <a:noFill/>
          <a:ln w="9525">
            <a:noFill/>
            <a:miter lim="800000"/>
            <a:headEnd/>
            <a:tailEnd/>
          </a:ln>
        </p:spPr>
      </p:pic>
      <p:pic>
        <p:nvPicPr>
          <p:cNvPr id="5" name="Picture 6" descr="\\Dodelaniy\tz\ЗОЛОТУХИН.jpeg"/>
          <p:cNvPicPr>
            <a:picLocks noChangeAspect="1" noChangeArrowheads="1"/>
          </p:cNvPicPr>
          <p:nvPr/>
        </p:nvPicPr>
        <p:blipFill>
          <a:blip r:embed="rId3" cstate="print"/>
          <a:srcRect l="5490" t="11266" r="76466" b="66200"/>
          <a:stretch>
            <a:fillRect/>
          </a:stretch>
        </p:blipFill>
        <p:spPr bwMode="auto">
          <a:xfrm>
            <a:off x="5292079" y="116632"/>
            <a:ext cx="1584177" cy="868288"/>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19" y="5229200"/>
            <a:ext cx="3744417"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116632"/>
            <a:ext cx="1368152" cy="892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Заголовок 1"/>
          <p:cNvSpPr txBox="1">
            <a:spLocks/>
          </p:cNvSpPr>
          <p:nvPr/>
        </p:nvSpPr>
        <p:spPr>
          <a:xfrm>
            <a:off x="0" y="6669359"/>
            <a:ext cx="9144000" cy="346349"/>
          </a:xfrm>
          <a:prstGeom prst="rect">
            <a:avLst/>
          </a:prstGeom>
          <a:solidFill>
            <a:schemeClr val="accent4">
              <a:lumMod val="60000"/>
              <a:lumOff val="40000"/>
            </a:schemeClr>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b="1" i="1" dirty="0">
              <a:solidFill>
                <a:schemeClr val="tx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2052931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964488" cy="4032448"/>
          </a:xfrm>
        </p:spPr>
        <p:txBody>
          <a:bodyPr>
            <a:normAutofit fontScale="90000"/>
          </a:bodyPr>
          <a:lstStyle/>
          <a:p>
            <a:r>
              <a:rPr lang="uk-UA" sz="2400" dirty="0" smtClean="0">
                <a:solidFill>
                  <a:srgbClr val="002060"/>
                </a:solidFill>
              </a:rPr>
              <a:t> </a:t>
            </a:r>
            <a:r>
              <a:rPr lang="uk-UA" sz="2400" b="1" dirty="0" smtClean="0">
                <a:solidFill>
                  <a:srgbClr val="0070C0"/>
                </a:solidFill>
              </a:rPr>
              <a:t>Міська програма </a:t>
            </a:r>
            <a:r>
              <a:rPr lang="uk-UA" sz="2400" b="1" dirty="0">
                <a:solidFill>
                  <a:srgbClr val="0070C0"/>
                </a:solidFill>
              </a:rPr>
              <a:t>розвитку дорожнього  господарства  на  </a:t>
            </a:r>
            <a:r>
              <a:rPr lang="uk-UA" sz="2400" b="1" dirty="0" smtClean="0">
                <a:solidFill>
                  <a:srgbClr val="0070C0"/>
                </a:solidFill>
              </a:rPr>
              <a:t>2015-2019р.р.»                       </a:t>
            </a:r>
            <a:r>
              <a:rPr lang="uk-UA" sz="2400" dirty="0" smtClean="0">
                <a:solidFill>
                  <a:srgbClr val="002060"/>
                </a:solidFill>
              </a:rPr>
              <a:t>невизначеність:</a:t>
            </a:r>
            <a:br>
              <a:rPr lang="uk-UA" sz="2400" dirty="0" smtClean="0">
                <a:solidFill>
                  <a:srgbClr val="002060"/>
                </a:solidFill>
              </a:rPr>
            </a:br>
            <a:r>
              <a:rPr lang="uk-UA" sz="2400" b="1" u="sng" dirty="0" smtClean="0">
                <a:solidFill>
                  <a:srgbClr val="002060"/>
                </a:solidFill>
              </a:rPr>
              <a:t>Мети, стратегічних та операційних цілей.</a:t>
            </a:r>
            <a:br>
              <a:rPr lang="uk-UA" sz="2400" b="1" u="sng" dirty="0" smtClean="0">
                <a:solidFill>
                  <a:srgbClr val="002060"/>
                </a:solidFill>
              </a:rPr>
            </a:br>
            <a:r>
              <a:rPr lang="uk-UA" sz="2400" b="1" u="sng" dirty="0" smtClean="0">
                <a:solidFill>
                  <a:srgbClr val="002060"/>
                </a:solidFill>
              </a:rPr>
              <a:t> </a:t>
            </a:r>
            <a:r>
              <a:rPr lang="uk-UA" sz="2400" b="1" u="sng" dirty="0">
                <a:solidFill>
                  <a:srgbClr val="002060"/>
                </a:solidFill>
              </a:rPr>
              <a:t>та завдання програми</a:t>
            </a:r>
            <a:r>
              <a:rPr lang="uk-UA" sz="2400" b="1" u="sng" dirty="0" smtClean="0">
                <a:solidFill>
                  <a:srgbClr val="002060"/>
                </a:solidFill>
              </a:rPr>
              <a:t>. Як то:</a:t>
            </a:r>
            <a:r>
              <a:rPr lang="ru-RU" sz="2400" b="1" dirty="0">
                <a:solidFill>
                  <a:srgbClr val="002060"/>
                </a:solidFill>
              </a:rPr>
              <a:t/>
            </a:r>
            <a:br>
              <a:rPr lang="ru-RU" sz="2400" b="1" dirty="0">
                <a:solidFill>
                  <a:srgbClr val="002060"/>
                </a:solidFill>
              </a:rPr>
            </a:br>
            <a:r>
              <a:rPr lang="uk-UA" sz="2400" b="1" u="sng" dirty="0">
                <a:solidFill>
                  <a:srgbClr val="002060"/>
                </a:solidFill>
              </a:rPr>
              <a:t>1</a:t>
            </a:r>
            <a:r>
              <a:rPr lang="uk-UA" sz="2400" b="1" u="sng" dirty="0" smtClean="0">
                <a:solidFill>
                  <a:srgbClr val="002060"/>
                </a:solidFill>
              </a:rPr>
              <a:t>. </a:t>
            </a:r>
            <a:r>
              <a:rPr lang="uk-UA" sz="2400" b="1" u="sng" dirty="0">
                <a:solidFill>
                  <a:srgbClr val="002060"/>
                </a:solidFill>
              </a:rPr>
              <a:t>Реалізація стратегічної цілі «1. </a:t>
            </a:r>
            <a:r>
              <a:rPr lang="uk-UA" sz="2400" b="1" u="sng" dirty="0" smtClean="0">
                <a:solidFill>
                  <a:srgbClr val="002060"/>
                </a:solidFill>
              </a:rPr>
              <a:t>1. Організація </a:t>
            </a:r>
            <a:r>
              <a:rPr lang="uk-UA" sz="2400" b="1" u="sng" dirty="0">
                <a:solidFill>
                  <a:srgbClr val="002060"/>
                </a:solidFill>
              </a:rPr>
              <a:t>роботи інженерного облаштування вулично-дорожньої мережі</a:t>
            </a:r>
            <a:r>
              <a:rPr lang="uk-UA" sz="2400" b="1" u="sng" dirty="0" smtClean="0">
                <a:solidFill>
                  <a:srgbClr val="002060"/>
                </a:solidFill>
              </a:rPr>
              <a:t>»</a:t>
            </a:r>
            <a:r>
              <a:rPr lang="ru-RU" sz="2400" b="1" dirty="0">
                <a:solidFill>
                  <a:srgbClr val="002060"/>
                </a:solidFill>
              </a:rPr>
              <a:t/>
            </a:r>
            <a:br>
              <a:rPr lang="ru-RU" sz="2400" b="1" dirty="0">
                <a:solidFill>
                  <a:srgbClr val="002060"/>
                </a:solidFill>
              </a:rPr>
            </a:br>
            <a:r>
              <a:rPr lang="uk-UA" sz="2400" b="1" u="sng" dirty="0">
                <a:solidFill>
                  <a:srgbClr val="002060"/>
                </a:solidFill>
              </a:rPr>
              <a:t>2</a:t>
            </a:r>
            <a:r>
              <a:rPr lang="uk-UA" sz="2400" b="1" u="sng" dirty="0" smtClean="0">
                <a:solidFill>
                  <a:srgbClr val="002060"/>
                </a:solidFill>
              </a:rPr>
              <a:t>.1</a:t>
            </a:r>
            <a:r>
              <a:rPr lang="uk-UA" sz="2400" b="1" u="sng" dirty="0">
                <a:solidFill>
                  <a:srgbClr val="002060"/>
                </a:solidFill>
              </a:rPr>
              <a:t>. Операційна ціль </a:t>
            </a:r>
            <a:r>
              <a:rPr lang="uk-UA" sz="2400" b="1" u="sng" dirty="0" smtClean="0">
                <a:solidFill>
                  <a:srgbClr val="002060"/>
                </a:solidFill>
              </a:rPr>
              <a:t>«2.1</a:t>
            </a:r>
            <a:r>
              <a:rPr lang="uk-UA" sz="2400" b="1" u="sng" dirty="0">
                <a:solidFill>
                  <a:srgbClr val="002060"/>
                </a:solidFill>
              </a:rPr>
              <a:t>. Поточний ремонт, утримання та переоснащення  </a:t>
            </a:r>
            <a:r>
              <a:rPr lang="uk-UA" sz="2400" b="1" u="sng" dirty="0" smtClean="0">
                <a:solidFill>
                  <a:srgbClr val="002060"/>
                </a:solidFill>
              </a:rPr>
              <a:t>інфраструктурної мережі</a:t>
            </a:r>
            <a:r>
              <a:rPr lang="ru-RU" sz="2400" b="1" dirty="0">
                <a:solidFill>
                  <a:srgbClr val="002060"/>
                </a:solidFill>
              </a:rPr>
              <a:t/>
            </a:r>
            <a:br>
              <a:rPr lang="ru-RU" sz="2400" b="1" dirty="0">
                <a:solidFill>
                  <a:srgbClr val="002060"/>
                </a:solidFill>
              </a:rPr>
            </a:br>
            <a:r>
              <a:rPr lang="uk-UA" sz="2400" b="1" u="sng" dirty="0">
                <a:solidFill>
                  <a:srgbClr val="002060"/>
                </a:solidFill>
              </a:rPr>
              <a:t>2</a:t>
            </a:r>
            <a:r>
              <a:rPr lang="uk-UA" sz="2400" b="1" u="sng" dirty="0" smtClean="0">
                <a:solidFill>
                  <a:srgbClr val="002060"/>
                </a:solidFill>
              </a:rPr>
              <a:t>.2</a:t>
            </a:r>
            <a:r>
              <a:rPr lang="uk-UA" sz="2400" b="1" u="sng" dirty="0">
                <a:solidFill>
                  <a:srgbClr val="002060"/>
                </a:solidFill>
              </a:rPr>
              <a:t>. Операційна ціль </a:t>
            </a:r>
            <a:r>
              <a:rPr lang="uk-UA" sz="2400" b="1" u="sng" dirty="0" smtClean="0">
                <a:solidFill>
                  <a:srgbClr val="002060"/>
                </a:solidFill>
              </a:rPr>
              <a:t>«</a:t>
            </a:r>
            <a:r>
              <a:rPr lang="uk-UA" sz="2400" b="1" u="sng" dirty="0">
                <a:solidFill>
                  <a:srgbClr val="002060"/>
                </a:solidFill>
              </a:rPr>
              <a:t>2</a:t>
            </a:r>
            <a:r>
              <a:rPr lang="uk-UA" sz="2400" b="1" u="sng" dirty="0" smtClean="0">
                <a:solidFill>
                  <a:srgbClr val="002060"/>
                </a:solidFill>
              </a:rPr>
              <a:t>.2.архітектурно-інженерного </a:t>
            </a:r>
            <a:r>
              <a:rPr lang="uk-UA" sz="2400" b="1" u="sng" dirty="0">
                <a:solidFill>
                  <a:srgbClr val="002060"/>
                </a:solidFill>
              </a:rPr>
              <a:t>облаштування вулично-дорожньої мережі».</a:t>
            </a:r>
            <a:r>
              <a:rPr lang="uk-UA" sz="2400" b="1" dirty="0">
                <a:solidFill>
                  <a:srgbClr val="002060"/>
                </a:solidFill>
              </a:rPr>
              <a:t>	</a:t>
            </a:r>
            <a:r>
              <a:rPr lang="uk-UA" sz="2400" b="1" dirty="0" smtClean="0">
                <a:solidFill>
                  <a:srgbClr val="002060"/>
                </a:solidFill>
              </a:rPr>
              <a:t/>
            </a:r>
            <a:br>
              <a:rPr lang="uk-UA" sz="2400" b="1" dirty="0" smtClean="0">
                <a:solidFill>
                  <a:srgbClr val="002060"/>
                </a:solidFill>
              </a:rPr>
            </a:br>
            <a:r>
              <a:rPr lang="uk-UA" sz="2400" b="1" dirty="0" smtClean="0">
                <a:solidFill>
                  <a:srgbClr val="002060"/>
                </a:solidFill>
              </a:rPr>
              <a:t>Тощо.</a:t>
            </a:r>
            <a:br>
              <a:rPr lang="uk-UA" sz="2400" b="1" dirty="0" smtClean="0">
                <a:solidFill>
                  <a:srgbClr val="002060"/>
                </a:solidFill>
              </a:rPr>
            </a:br>
            <a:r>
              <a:rPr lang="uk-UA" sz="2400" b="1" dirty="0" smtClean="0">
                <a:solidFill>
                  <a:srgbClr val="002060"/>
                </a:solidFill>
              </a:rPr>
              <a:t>Додержання правил Технічного паспорту дороги.</a:t>
            </a:r>
            <a:r>
              <a:rPr lang="uk-UA" sz="2400" b="1" dirty="0">
                <a:solidFill>
                  <a:srgbClr val="002060"/>
                </a:solidFill>
              </a:rPr>
              <a:t/>
            </a:r>
            <a:br>
              <a:rPr lang="uk-UA" sz="2400" b="1" dirty="0">
                <a:solidFill>
                  <a:srgbClr val="002060"/>
                </a:solidFill>
              </a:rPr>
            </a:br>
            <a:endParaRPr lang="ru-RU" sz="2400" b="1" dirty="0">
              <a:solidFill>
                <a:srgbClr val="002060"/>
              </a:solidFill>
            </a:endParaRPr>
          </a:p>
        </p:txBody>
      </p:sp>
      <p:sp>
        <p:nvSpPr>
          <p:cNvPr id="3" name="Текст 2"/>
          <p:cNvSpPr>
            <a:spLocks noGrp="1"/>
          </p:cNvSpPr>
          <p:nvPr>
            <p:ph type="body" idx="1"/>
          </p:nvPr>
        </p:nvSpPr>
        <p:spPr>
          <a:xfrm>
            <a:off x="251520" y="4470400"/>
            <a:ext cx="8352928" cy="1570962"/>
          </a:xfrm>
        </p:spPr>
        <p:txBody>
          <a:bodyPr>
            <a:normAutofit fontScale="92500" lnSpcReduction="10000"/>
          </a:bodyPr>
          <a:lstStyle/>
          <a:p>
            <a:r>
              <a:rPr lang="uk-UA" sz="2800" b="1" dirty="0" smtClean="0">
                <a:solidFill>
                  <a:srgbClr val="FF0000"/>
                </a:solidFill>
              </a:rPr>
              <a:t>так має бути. Чіткість стратегічних та операційних цілей виписано в міських програмах інших областей. І якість доріг куди краща, аніж в містах Херсонської області</a:t>
            </a:r>
            <a:r>
              <a:rPr lang="uk-UA" dirty="0" smtClean="0">
                <a:solidFill>
                  <a:srgbClr val="FF0000"/>
                </a:solidFill>
              </a:rPr>
              <a:t>.</a:t>
            </a:r>
            <a:endParaRPr lang="ru-RU" dirty="0">
              <a:solidFill>
                <a:srgbClr val="FF0000"/>
              </a:solidFill>
            </a:endParaRPr>
          </a:p>
        </p:txBody>
      </p:sp>
      <p:sp>
        <p:nvSpPr>
          <p:cNvPr id="4" name="Заголовок 1"/>
          <p:cNvSpPr txBox="1">
            <a:spLocks/>
          </p:cNvSpPr>
          <p:nvPr/>
        </p:nvSpPr>
        <p:spPr>
          <a:xfrm>
            <a:off x="0" y="6669359"/>
            <a:ext cx="9144000" cy="346349"/>
          </a:xfrm>
          <a:prstGeom prst="rect">
            <a:avLst/>
          </a:prstGeom>
          <a:solidFill>
            <a:schemeClr val="accent4">
              <a:lumMod val="60000"/>
              <a:lumOff val="40000"/>
            </a:schemeClr>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b="1" i="1" dirty="0">
              <a:solidFill>
                <a:schemeClr val="tx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4087949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1" y="188640"/>
            <a:ext cx="8784976" cy="792088"/>
          </a:xfrm>
        </p:spPr>
        <p:txBody>
          <a:bodyPr>
            <a:normAutofit/>
          </a:bodyPr>
          <a:lstStyle/>
          <a:p>
            <a:r>
              <a:rPr lang="uk-UA" sz="1800" b="1" u="sng" dirty="0" smtClean="0">
                <a:solidFill>
                  <a:srgbClr val="0070C0"/>
                </a:solidFill>
              </a:rPr>
              <a:t>З паспорту Програми економічного і соціального розвитку м. Херсона на 2019-2021р.р.</a:t>
            </a:r>
            <a:endParaRPr lang="ru-RU" sz="1800" b="1" u="sng" dirty="0">
              <a:solidFill>
                <a:srgbClr val="0070C0"/>
              </a:solidFill>
            </a:endParaRPr>
          </a:p>
        </p:txBody>
      </p:sp>
      <p:sp>
        <p:nvSpPr>
          <p:cNvPr id="3" name="Объект 2"/>
          <p:cNvSpPr>
            <a:spLocks noGrp="1"/>
          </p:cNvSpPr>
          <p:nvPr>
            <p:ph idx="1"/>
          </p:nvPr>
        </p:nvSpPr>
        <p:spPr>
          <a:xfrm>
            <a:off x="179512" y="764704"/>
            <a:ext cx="8784975" cy="5276659"/>
          </a:xfrm>
        </p:spPr>
        <p:txBody>
          <a:bodyPr>
            <a:noAutofit/>
          </a:bodyPr>
          <a:lstStyle/>
          <a:p>
            <a:pPr marL="0" indent="0">
              <a:buNone/>
            </a:pPr>
            <a:r>
              <a:rPr lang="uk-UA" sz="1600" b="1" dirty="0"/>
              <a:t>2.7. </a:t>
            </a:r>
            <a:r>
              <a:rPr lang="uk-UA" sz="1600" b="1" dirty="0" smtClean="0"/>
              <a:t>інформація за 2018р.  Дорожнє господарство</a:t>
            </a:r>
            <a:r>
              <a:rPr lang="ru-RU" sz="1600" b="1" dirty="0" smtClean="0"/>
              <a:t>_________</a:t>
            </a:r>
            <a:r>
              <a:rPr lang="uk-UA" sz="1600" dirty="0" smtClean="0"/>
              <a:t>Загальна </a:t>
            </a:r>
            <a:r>
              <a:rPr lang="uk-UA" sz="1600" dirty="0"/>
              <a:t>довжина </a:t>
            </a:r>
            <a:r>
              <a:rPr lang="uk-UA" sz="1600" b="1" dirty="0"/>
              <a:t>доріг</a:t>
            </a:r>
            <a:r>
              <a:rPr lang="uk-UA" sz="1600" dirty="0"/>
              <a:t> м. Херсона складає </a:t>
            </a:r>
            <a:r>
              <a:rPr lang="uk-UA" sz="1600" dirty="0" smtClean="0"/>
              <a:t>                         </a:t>
            </a:r>
            <a:r>
              <a:rPr lang="uk-UA" sz="1600" b="1" dirty="0" smtClean="0"/>
              <a:t>818 </a:t>
            </a:r>
            <a:r>
              <a:rPr lang="uk-UA" sz="1600" b="1" dirty="0"/>
              <a:t>км, із них – 423,9 км  із твердим  покриттям. </a:t>
            </a:r>
            <a:r>
              <a:rPr lang="uk-UA" sz="1600" dirty="0"/>
              <a:t>У місті розташовано 8 мостів та 5 підземних переходів. Загальна площа доріг з асфальтобетонним покриттям становить </a:t>
            </a:r>
            <a:r>
              <a:rPr lang="uk-UA" sz="1600" dirty="0" smtClean="0"/>
              <a:t>                         </a:t>
            </a:r>
            <a:r>
              <a:rPr lang="uk-UA" sz="1600" b="1" dirty="0" smtClean="0"/>
              <a:t>3 509,8 </a:t>
            </a:r>
            <a:r>
              <a:rPr lang="uk-UA" sz="1600" b="1" dirty="0"/>
              <a:t>тис. </a:t>
            </a:r>
            <a:r>
              <a:rPr lang="uk-UA" sz="1600" b="1" dirty="0" smtClean="0"/>
              <a:t>кв. м</a:t>
            </a:r>
            <a:r>
              <a:rPr lang="uk-UA" sz="1600" dirty="0" smtClean="0"/>
              <a:t>.</a:t>
            </a:r>
            <a:r>
              <a:rPr lang="ru-RU" sz="1600" dirty="0"/>
              <a:t> </a:t>
            </a:r>
            <a:r>
              <a:rPr lang="ru-RU" sz="1600" dirty="0" smtClean="0"/>
              <a:t> </a:t>
            </a:r>
            <a:r>
              <a:rPr lang="uk-UA" sz="1600" dirty="0" smtClean="0"/>
              <a:t>Одним </a:t>
            </a:r>
            <a:r>
              <a:rPr lang="uk-UA" sz="1600" dirty="0"/>
              <a:t>із головних проблемних питань міст України є </a:t>
            </a:r>
            <a:r>
              <a:rPr lang="uk-UA" sz="1600" b="1" dirty="0">
                <a:solidFill>
                  <a:srgbClr val="0070C0"/>
                </a:solidFill>
                <a:hlinkClick r:id="rId2"/>
              </a:rPr>
              <a:t>стан </a:t>
            </a:r>
            <a:r>
              <a:rPr lang="uk-UA" sz="1600" b="1" dirty="0">
                <a:solidFill>
                  <a:srgbClr val="FF0000"/>
                </a:solidFill>
                <a:hlinkClick r:id="rId2"/>
              </a:rPr>
              <a:t>автомобільних доріг</a:t>
            </a:r>
            <a:r>
              <a:rPr lang="uk-UA" sz="1600" dirty="0"/>
              <a:t>. З метою розв’язання зазначеної проблеми за 9 місяців 2018 </a:t>
            </a:r>
            <a:r>
              <a:rPr lang="uk-UA" sz="1600" dirty="0" smtClean="0"/>
              <a:t>року:</a:t>
            </a:r>
            <a:r>
              <a:rPr lang="ru-RU" sz="1600" dirty="0"/>
              <a:t> </a:t>
            </a:r>
            <a:r>
              <a:rPr lang="ru-RU" sz="1600" dirty="0" smtClean="0"/>
              <a:t>                                                                                                                                      </a:t>
            </a:r>
            <a:r>
              <a:rPr lang="uk-UA" sz="1600" dirty="0" smtClean="0"/>
              <a:t>1</a:t>
            </a:r>
            <a:r>
              <a:rPr lang="uk-UA" sz="1600" dirty="0"/>
              <a:t>. Виконано </a:t>
            </a:r>
            <a:r>
              <a:rPr lang="uk-UA" sz="1600" b="1" dirty="0"/>
              <a:t>поточний </a:t>
            </a:r>
            <a:r>
              <a:rPr lang="uk-UA" sz="1600" b="1" dirty="0" smtClean="0"/>
              <a:t>ремонт (частково, як </a:t>
            </a:r>
            <a:r>
              <a:rPr lang="uk-UA" sz="1600" b="1" dirty="0" err="1" smtClean="0"/>
              <a:t>ямовирівнювальний</a:t>
            </a:r>
            <a:r>
              <a:rPr lang="uk-UA" sz="1600" b="1" dirty="0" smtClean="0"/>
              <a:t>)</a:t>
            </a:r>
            <a:r>
              <a:rPr lang="uk-UA" sz="1600" dirty="0" smtClean="0"/>
              <a:t>:. </a:t>
            </a:r>
            <a:r>
              <a:rPr lang="uk-UA" sz="1600" dirty="0"/>
              <a:t>Миколаївського </a:t>
            </a:r>
            <a:r>
              <a:rPr lang="uk-UA" sz="1600" dirty="0" smtClean="0"/>
              <a:t>шосе, </a:t>
            </a:r>
            <a:r>
              <a:rPr lang="uk-UA" sz="1600" dirty="0"/>
              <a:t>просп. 200-річчя Херсона; вул. Гагаріна ,</a:t>
            </a:r>
            <a:r>
              <a:rPr lang="uk-UA" sz="1600" dirty="0" smtClean="0"/>
              <a:t>   просп. </a:t>
            </a:r>
            <a:r>
              <a:rPr lang="uk-UA" sz="1600" dirty="0" err="1" smtClean="0"/>
              <a:t>Ушакова</a:t>
            </a:r>
            <a:r>
              <a:rPr lang="uk-UA" sz="1600" dirty="0"/>
              <a:t>,</a:t>
            </a:r>
            <a:r>
              <a:rPr lang="uk-UA" sz="1600" dirty="0" smtClean="0"/>
              <a:t>Адмірала </a:t>
            </a:r>
            <a:r>
              <a:rPr lang="uk-UA" sz="1600" dirty="0" err="1" smtClean="0"/>
              <a:t>Сенявіна</a:t>
            </a:r>
            <a:r>
              <a:rPr lang="uk-UA" sz="1600" dirty="0"/>
              <a:t>,</a:t>
            </a:r>
            <a:r>
              <a:rPr lang="uk-UA" sz="1600" dirty="0" smtClean="0"/>
              <a:t> </a:t>
            </a:r>
            <a:r>
              <a:rPr lang="uk-UA" sz="1600" dirty="0"/>
              <a:t>вул. Театральної; вул. Генерала </a:t>
            </a:r>
            <a:r>
              <a:rPr lang="uk-UA" sz="1600" dirty="0" err="1"/>
              <a:t>Алмазова</a:t>
            </a:r>
            <a:r>
              <a:rPr lang="uk-UA" sz="1600" dirty="0"/>
              <a:t>;  вул. 49-ої Гвардійської Херсонської дивізії; вул. </a:t>
            </a:r>
            <a:r>
              <a:rPr lang="uk-UA" sz="1600" dirty="0" smtClean="0"/>
              <a:t>Соборної; </a:t>
            </a:r>
            <a:r>
              <a:rPr lang="uk-UA" sz="1600" dirty="0"/>
              <a:t>вул. </a:t>
            </a:r>
            <a:r>
              <a:rPr lang="uk-UA" sz="1600" dirty="0" err="1"/>
              <a:t>Покришева</a:t>
            </a:r>
            <a:r>
              <a:rPr lang="uk-UA" sz="1600" dirty="0"/>
              <a:t>; вул. </a:t>
            </a:r>
            <a:r>
              <a:rPr lang="uk-UA" sz="1600" dirty="0" err="1"/>
              <a:t>Карбишева</a:t>
            </a:r>
            <a:r>
              <a:rPr lang="uk-UA" sz="1600" dirty="0"/>
              <a:t>; вул. Перекопської </a:t>
            </a:r>
            <a:r>
              <a:rPr lang="uk-UA" sz="1600" dirty="0" smtClean="0"/>
              <a:t>; </a:t>
            </a:r>
            <a:r>
              <a:rPr lang="uk-UA" sz="1600" dirty="0"/>
              <a:t>вул. Іллюші Кулика; вул. Університетської; вул. </a:t>
            </a:r>
            <a:r>
              <a:rPr lang="uk-UA" sz="1600" dirty="0" err="1"/>
              <a:t>Залаегерсег</a:t>
            </a:r>
            <a:r>
              <a:rPr lang="uk-UA" sz="1600" dirty="0"/>
              <a:t>; вул. </a:t>
            </a:r>
            <a:r>
              <a:rPr lang="uk-UA" sz="1600" dirty="0" err="1"/>
              <a:t>Ладичука</a:t>
            </a:r>
            <a:r>
              <a:rPr lang="uk-UA" sz="1600" dirty="0"/>
              <a:t>; вул. М.Суботи</a:t>
            </a:r>
            <a:r>
              <a:rPr lang="uk-UA" sz="1600" dirty="0" smtClean="0"/>
              <a:t>; </a:t>
            </a:r>
            <a:r>
              <a:rPr lang="uk-UA" sz="1600" dirty="0"/>
              <a:t>вул. Полтавської; вул. Лавреньова; просп. Святих Кирила та Мефодія; </a:t>
            </a:r>
            <a:r>
              <a:rPr lang="uk-UA" sz="1600" dirty="0" smtClean="0"/>
              <a:t>вул</a:t>
            </a:r>
            <a:r>
              <a:rPr lang="uk-UA" sz="1600" dirty="0"/>
              <a:t>. </a:t>
            </a:r>
            <a:r>
              <a:rPr lang="uk-UA" sz="1600" dirty="0" err="1"/>
              <a:t>Шенгелія</a:t>
            </a:r>
            <a:r>
              <a:rPr lang="uk-UA" sz="1600" dirty="0"/>
              <a:t>; вул. </a:t>
            </a:r>
            <a:r>
              <a:rPr lang="uk-UA" sz="1600" dirty="0" err="1"/>
              <a:t>Дорофєєва</a:t>
            </a:r>
            <a:r>
              <a:rPr lang="uk-UA" sz="1600" dirty="0"/>
              <a:t> </a:t>
            </a:r>
            <a:r>
              <a:rPr lang="uk-UA" sz="1600" dirty="0" smtClean="0"/>
              <a:t> </a:t>
            </a:r>
            <a:r>
              <a:rPr lang="uk-UA" sz="1600" dirty="0"/>
              <a:t>на загальну суму </a:t>
            </a:r>
            <a:r>
              <a:rPr lang="uk-UA" sz="1600" dirty="0" smtClean="0"/>
              <a:t>-------</a:t>
            </a:r>
            <a:r>
              <a:rPr lang="uk-UA" sz="1600" b="1" u="sng" dirty="0" smtClean="0"/>
              <a:t>18,0 </a:t>
            </a:r>
            <a:r>
              <a:rPr lang="uk-UA" sz="1600" b="1" u="sng" dirty="0" err="1"/>
              <a:t>млн</a:t>
            </a:r>
            <a:r>
              <a:rPr lang="uk-UA" sz="1600" b="1" u="sng" dirty="0"/>
              <a:t> </a:t>
            </a:r>
            <a:r>
              <a:rPr lang="uk-UA" sz="1600" b="1" u="sng" dirty="0" smtClean="0"/>
              <a:t>грн.</a:t>
            </a:r>
            <a:r>
              <a:rPr lang="ru-RU" sz="1600" b="1" u="sng" dirty="0"/>
              <a:t> </a:t>
            </a:r>
            <a:r>
              <a:rPr lang="ru-RU" sz="1600" b="1" u="sng" dirty="0" smtClean="0"/>
              <a:t>                                                                                                    </a:t>
            </a:r>
            <a:r>
              <a:rPr lang="uk-UA" sz="1600" dirty="0" smtClean="0"/>
              <a:t>Тротуарів </a:t>
            </a:r>
            <a:r>
              <a:rPr lang="uk-UA" sz="1600" dirty="0"/>
              <a:t>по просп. </a:t>
            </a:r>
            <a:r>
              <a:rPr lang="uk-UA" sz="1600" dirty="0" err="1"/>
              <a:t>Ушакова</a:t>
            </a:r>
            <a:r>
              <a:rPr lang="uk-UA" sz="1600" dirty="0"/>
              <a:t>, в районі будинку №69; вул. </a:t>
            </a:r>
            <a:r>
              <a:rPr lang="uk-UA" sz="1600" dirty="0" err="1"/>
              <a:t>Залаегерсег</a:t>
            </a:r>
            <a:r>
              <a:rPr lang="uk-UA" sz="1600" dirty="0"/>
              <a:t>; вул. Старообрядницькій, </a:t>
            </a:r>
            <a:r>
              <a:rPr lang="uk-UA" sz="1600" dirty="0" smtClean="0"/>
              <a:t> </a:t>
            </a:r>
            <a:r>
              <a:rPr lang="uk-UA" sz="1600" dirty="0"/>
              <a:t>школою </a:t>
            </a:r>
            <a:r>
              <a:rPr lang="uk-UA" sz="1600" dirty="0" smtClean="0"/>
              <a:t> № 54 </a:t>
            </a:r>
            <a:r>
              <a:rPr lang="uk-UA" sz="1600" dirty="0"/>
              <a:t>та дитячим садком №41; вул. </a:t>
            </a:r>
            <a:r>
              <a:rPr lang="uk-UA" sz="1600" dirty="0" smtClean="0"/>
              <a:t>Порт-Елеватор;</a:t>
            </a:r>
            <a:r>
              <a:rPr lang="uk-UA" sz="1600" dirty="0" err="1" smtClean="0"/>
              <a:t>Ушакова</a:t>
            </a:r>
            <a:r>
              <a:rPr lang="uk-UA" sz="1600" dirty="0" smtClean="0"/>
              <a:t>;  вул</a:t>
            </a:r>
            <a:r>
              <a:rPr lang="uk-UA" sz="1600" dirty="0"/>
              <a:t>. Грецькій, </a:t>
            </a:r>
            <a:r>
              <a:rPr lang="uk-UA" sz="1600" dirty="0" smtClean="0"/>
              <a:t> </a:t>
            </a:r>
            <a:r>
              <a:rPr lang="uk-UA" sz="1600" dirty="0"/>
              <a:t>на загальну </a:t>
            </a:r>
            <a:r>
              <a:rPr lang="uk-UA" sz="1600" dirty="0" err="1" smtClean="0"/>
              <a:t>суму----</a:t>
            </a:r>
            <a:r>
              <a:rPr lang="uk-UA" sz="1600" dirty="0" smtClean="0"/>
              <a:t> </a:t>
            </a:r>
            <a:r>
              <a:rPr lang="uk-UA" sz="1600" b="1" dirty="0"/>
              <a:t>598,3 тис. </a:t>
            </a:r>
            <a:r>
              <a:rPr lang="uk-UA" sz="1600" b="1" dirty="0" smtClean="0"/>
              <a:t>грн.                                                                       </a:t>
            </a:r>
            <a:r>
              <a:rPr lang="uk-UA" sz="1600" dirty="0" smtClean="0"/>
              <a:t> </a:t>
            </a:r>
            <a:r>
              <a:rPr lang="uk-UA" sz="1600" b="1" dirty="0"/>
              <a:t>Під’їзних шляхів </a:t>
            </a:r>
            <a:r>
              <a:rPr lang="uk-UA" sz="1600" dirty="0"/>
              <a:t>до ясел-садка №34; загальноосвітньої школи №41; комунального закладу "Палац молоді та студентів" Херсонської обласної ради; </a:t>
            </a:r>
            <a:r>
              <a:rPr lang="uk-UA" sz="1600" dirty="0" smtClean="0"/>
              <a:t>КЗ лікарня </a:t>
            </a:r>
            <a:r>
              <a:rPr lang="uk-UA" sz="1600" dirty="0" err="1" smtClean="0"/>
              <a:t>ім.Тропіних</a:t>
            </a:r>
            <a:r>
              <a:rPr lang="uk-UA" sz="1600" dirty="0" smtClean="0"/>
              <a:t>; </a:t>
            </a:r>
            <a:r>
              <a:rPr lang="uk-UA" sz="1600" dirty="0"/>
              <a:t>монастиря святого Володимира Великого на загальну </a:t>
            </a:r>
            <a:r>
              <a:rPr lang="uk-UA" sz="1600" dirty="0" err="1" smtClean="0"/>
              <a:t>суму---</a:t>
            </a:r>
            <a:r>
              <a:rPr lang="uk-UA" sz="1600" dirty="0" smtClean="0"/>
              <a:t> </a:t>
            </a:r>
            <a:r>
              <a:rPr lang="uk-UA" sz="1600" b="1" dirty="0"/>
              <a:t>742,7 тис. </a:t>
            </a:r>
            <a:r>
              <a:rPr lang="uk-UA" sz="1600" b="1" dirty="0" err="1" smtClean="0"/>
              <a:t>грн.Капітальний</a:t>
            </a:r>
            <a:r>
              <a:rPr lang="uk-UA" sz="1600" b="1" dirty="0" smtClean="0"/>
              <a:t> </a:t>
            </a:r>
            <a:r>
              <a:rPr lang="uk-UA" sz="1400" b="1" dirty="0" smtClean="0"/>
              <a:t>ремонт</a:t>
            </a:r>
            <a:r>
              <a:rPr lang="ru-RU" sz="1400" b="1" dirty="0"/>
              <a:t> </a:t>
            </a:r>
            <a:r>
              <a:rPr lang="uk-UA" sz="1400" b="1" dirty="0" smtClean="0"/>
              <a:t>зупинок </a:t>
            </a:r>
            <a:r>
              <a:rPr lang="uk-UA" sz="1400" b="1" dirty="0"/>
              <a:t>громадського транспорту </a:t>
            </a:r>
            <a:r>
              <a:rPr lang="uk-UA" sz="1400" dirty="0"/>
              <a:t>та влаштування технічних засобів регулювання дорожнього руху по вул. Перекопській (від вул. Миру </a:t>
            </a:r>
            <a:r>
              <a:rPr lang="uk-UA" sz="1400" dirty="0" smtClean="0"/>
              <a:t>до </a:t>
            </a:r>
            <a:r>
              <a:rPr lang="uk-UA" sz="1400" dirty="0"/>
              <a:t>вул. </a:t>
            </a:r>
            <a:r>
              <a:rPr lang="uk-UA" sz="1400" dirty="0" err="1"/>
              <a:t>Залаегерсег</a:t>
            </a:r>
            <a:r>
              <a:rPr lang="uk-UA" sz="1400" dirty="0" smtClean="0"/>
              <a:t>);  </a:t>
            </a:r>
            <a:r>
              <a:rPr lang="uk-UA" sz="1400" dirty="0"/>
              <a:t>влаштування </a:t>
            </a:r>
            <a:r>
              <a:rPr lang="uk-UA" sz="1600" dirty="0" err="1"/>
              <a:t>паркувальних</a:t>
            </a:r>
            <a:r>
              <a:rPr lang="uk-UA" sz="1600" dirty="0"/>
              <a:t> місць у районі будинку №13 по вул. Перекопській на загальну суму </a:t>
            </a:r>
            <a:r>
              <a:rPr lang="uk-UA" sz="1600" b="1" dirty="0"/>
              <a:t>565,6 тис. </a:t>
            </a:r>
            <a:r>
              <a:rPr lang="uk-UA" sz="1600" b="1" dirty="0" err="1" smtClean="0"/>
              <a:t>грн</a:t>
            </a:r>
            <a:r>
              <a:rPr lang="uk-UA" sz="1600" b="1" dirty="0" smtClean="0"/>
              <a:t>; доріг та тротуарів на загальну суму ---8,5 </a:t>
            </a:r>
            <a:r>
              <a:rPr lang="uk-UA" sz="1600" b="1" dirty="0" err="1" smtClean="0"/>
              <a:t>млн.грн</a:t>
            </a:r>
            <a:r>
              <a:rPr lang="uk-UA" sz="1600" b="1" dirty="0" smtClean="0"/>
              <a:t>.                                                            нові </a:t>
            </a:r>
            <a:r>
              <a:rPr lang="uk-UA" sz="1600" b="1" dirty="0"/>
              <a:t>пішохідні огородження </a:t>
            </a:r>
            <a:r>
              <a:rPr lang="uk-UA" sz="1600" dirty="0"/>
              <a:t>на </a:t>
            </a:r>
            <a:r>
              <a:rPr lang="uk-UA" sz="1600" dirty="0" smtClean="0"/>
              <a:t>суму </a:t>
            </a:r>
            <a:r>
              <a:rPr lang="uk-UA" sz="1600" b="1" dirty="0" smtClean="0"/>
              <a:t>--------------- </a:t>
            </a:r>
            <a:r>
              <a:rPr lang="uk-UA" sz="1600" b="1" dirty="0"/>
              <a:t>819,6 тис. </a:t>
            </a:r>
            <a:r>
              <a:rPr lang="uk-UA" sz="1600" b="1" dirty="0" smtClean="0"/>
              <a:t>грн.</a:t>
            </a:r>
            <a:endParaRPr lang="ru-RU" sz="1600" b="1" dirty="0">
              <a:solidFill>
                <a:srgbClr val="00B050"/>
              </a:solidFill>
            </a:endParaRPr>
          </a:p>
          <a:p>
            <a:endParaRPr lang="ru-RU" sz="1400" dirty="0"/>
          </a:p>
        </p:txBody>
      </p:sp>
      <p:sp>
        <p:nvSpPr>
          <p:cNvPr id="4" name="Заголовок 1"/>
          <p:cNvSpPr txBox="1">
            <a:spLocks/>
          </p:cNvSpPr>
          <p:nvPr/>
        </p:nvSpPr>
        <p:spPr>
          <a:xfrm>
            <a:off x="0" y="6669359"/>
            <a:ext cx="9144000" cy="346349"/>
          </a:xfrm>
          <a:prstGeom prst="rect">
            <a:avLst/>
          </a:prstGeom>
          <a:solidFill>
            <a:schemeClr val="accent4">
              <a:lumMod val="60000"/>
              <a:lumOff val="40000"/>
            </a:schemeClr>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b="1" i="1" dirty="0">
              <a:solidFill>
                <a:schemeClr val="tx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3936423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280921" cy="936104"/>
          </a:xfrm>
        </p:spPr>
        <p:txBody>
          <a:bodyPr>
            <a:normAutofit fontScale="90000"/>
          </a:bodyPr>
          <a:lstStyle/>
          <a:p>
            <a:r>
              <a:rPr lang="uk-UA" sz="2000" b="1" u="sng" dirty="0">
                <a:solidFill>
                  <a:srgbClr val="0070C0"/>
                </a:solidFill>
                <a:latin typeface="Times New Roman" pitchFamily="18" charset="0"/>
                <a:cs typeface="Times New Roman" pitchFamily="18" charset="0"/>
              </a:rPr>
              <a:t>Як бачимо </a:t>
            </a:r>
            <a:r>
              <a:rPr lang="uk-UA" sz="2000" b="1" u="sng" dirty="0" err="1">
                <a:solidFill>
                  <a:srgbClr val="0070C0"/>
                </a:solidFill>
                <a:latin typeface="Times New Roman" pitchFamily="18" charset="0"/>
                <a:cs typeface="Times New Roman" pitchFamily="18" charset="0"/>
              </a:rPr>
              <a:t>-Результати</a:t>
            </a:r>
            <a:r>
              <a:rPr lang="uk-UA" sz="2000" b="1" u="sng" dirty="0">
                <a:solidFill>
                  <a:srgbClr val="0070C0"/>
                </a:solidFill>
                <a:latin typeface="Times New Roman" pitchFamily="18" charset="0"/>
                <a:cs typeface="Times New Roman" pitchFamily="18" charset="0"/>
              </a:rPr>
              <a:t> виконання місцевої бюджетної «Програми розвитку мережі зупинок міського громадського </a:t>
            </a:r>
            <a:r>
              <a:rPr lang="uk-UA" sz="2000" b="1" u="sng" dirty="0">
                <a:solidFill>
                  <a:srgbClr val="0070C0"/>
                </a:solidFill>
              </a:rPr>
              <a:t>транспорту м. Херсона на 2015-2017р. -</a:t>
            </a:r>
            <a:r>
              <a:rPr lang="uk-UA" sz="2000" b="1" u="sng" dirty="0" smtClean="0">
                <a:solidFill>
                  <a:srgbClr val="0070C0"/>
                </a:solidFill>
              </a:rPr>
              <a:t> </a:t>
            </a:r>
            <a:r>
              <a:rPr lang="uk-UA" sz="2000" b="1" u="sng" dirty="0">
                <a:solidFill>
                  <a:srgbClr val="0070C0"/>
                </a:solidFill>
              </a:rPr>
              <a:t>на </a:t>
            </a:r>
            <a:r>
              <a:rPr lang="uk-UA" sz="2000" b="1" u="sng" dirty="0" smtClean="0">
                <a:solidFill>
                  <a:srgbClr val="0070C0"/>
                </a:solidFill>
              </a:rPr>
              <a:t>2018р. (дорожня інфраструктура)  </a:t>
            </a:r>
            <a:r>
              <a:rPr lang="uk-UA" sz="2000" b="1" u="sng" dirty="0">
                <a:solidFill>
                  <a:srgbClr val="0070C0"/>
                </a:solidFill>
              </a:rPr>
              <a:t>вкрай незадовільні.</a:t>
            </a:r>
            <a:endParaRPr lang="ru-RU" sz="2000" dirty="0">
              <a:solidFill>
                <a:srgbClr val="0070C0"/>
              </a:solidFill>
            </a:endParaRPr>
          </a:p>
        </p:txBody>
      </p:sp>
      <p:sp>
        <p:nvSpPr>
          <p:cNvPr id="3" name="Объект 2"/>
          <p:cNvSpPr>
            <a:spLocks noGrp="1"/>
          </p:cNvSpPr>
          <p:nvPr>
            <p:ph idx="1"/>
          </p:nvPr>
        </p:nvSpPr>
        <p:spPr>
          <a:xfrm>
            <a:off x="179512" y="1052736"/>
            <a:ext cx="8784976" cy="5544616"/>
          </a:xfrm>
        </p:spPr>
        <p:txBody>
          <a:bodyPr>
            <a:normAutofit lnSpcReduction="10000"/>
          </a:bodyPr>
          <a:lstStyle/>
          <a:p>
            <a:pPr marL="0" indent="0" algn="just">
              <a:buNone/>
            </a:pPr>
            <a:r>
              <a:rPr lang="uk-UA" b="1" dirty="0" smtClean="0">
                <a:latin typeface="Times New Roman" pitchFamily="18" charset="0"/>
                <a:cs typeface="Times New Roman" pitchFamily="18" charset="0"/>
              </a:rPr>
              <a:t> адже, </a:t>
            </a:r>
            <a:r>
              <a:rPr lang="uk-UA" b="1" dirty="0">
                <a:latin typeface="Times New Roman" pitchFamily="18" charset="0"/>
                <a:cs typeface="Times New Roman" pitchFamily="18" charset="0"/>
              </a:rPr>
              <a:t>ф</a:t>
            </a:r>
            <a:r>
              <a:rPr lang="uk-UA" b="1" dirty="0" smtClean="0">
                <a:latin typeface="Times New Roman" pitchFamily="18" charset="0"/>
                <a:cs typeface="Times New Roman" pitchFamily="18" charset="0"/>
              </a:rPr>
              <a:t>актично </a:t>
            </a:r>
            <a:r>
              <a:rPr lang="uk-UA" b="1" dirty="0">
                <a:latin typeface="Times New Roman" pitchFamily="18" charset="0"/>
                <a:cs typeface="Times New Roman" pitchFamily="18" charset="0"/>
              </a:rPr>
              <a:t>виконання програми у 2017 </a:t>
            </a:r>
            <a:r>
              <a:rPr lang="uk-UA" b="1" dirty="0" smtClean="0">
                <a:latin typeface="Times New Roman" pitchFamily="18" charset="0"/>
                <a:cs typeface="Times New Roman" pitchFamily="18" charset="0"/>
              </a:rPr>
              <a:t>-2018р.р. </a:t>
            </a:r>
            <a:r>
              <a:rPr lang="uk-UA" b="1" dirty="0">
                <a:latin typeface="Times New Roman" pitchFamily="18" charset="0"/>
                <a:cs typeface="Times New Roman" pitchFamily="18" charset="0"/>
              </a:rPr>
              <a:t>провальне, жодним задіяним ГРБК ХМР </a:t>
            </a:r>
            <a:r>
              <a:rPr lang="uk-UA" b="1" dirty="0" smtClean="0">
                <a:latin typeface="Times New Roman" pitchFamily="18" charset="0"/>
                <a:cs typeface="Times New Roman" pitchFamily="18" charset="0"/>
              </a:rPr>
              <a:t>не виконані </a:t>
            </a:r>
            <a:r>
              <a:rPr lang="uk-UA" b="1" dirty="0">
                <a:latin typeface="Times New Roman" pitchFamily="18" charset="0"/>
                <a:cs typeface="Times New Roman" pitchFamily="18" charset="0"/>
              </a:rPr>
              <a:t>заплановані показники, не досягнута МЕТА БП з благоустрою і подальша її доля сумнівна. </a:t>
            </a:r>
            <a:r>
              <a:rPr lang="uk-UA" b="1" dirty="0" smtClean="0">
                <a:latin typeface="Times New Roman" pitchFamily="18" charset="0"/>
                <a:cs typeface="Times New Roman" pitchFamily="18" charset="0"/>
              </a:rPr>
              <a:t>Так, капітальний ремонт (нова побудова) зупиночних навісів</a:t>
            </a:r>
            <a:r>
              <a:rPr lang="uk-UA" dirty="0" smtClean="0"/>
              <a:t>  </a:t>
            </a:r>
            <a:r>
              <a:rPr lang="uk-UA" b="1" dirty="0">
                <a:solidFill>
                  <a:srgbClr val="FF0000"/>
                </a:solidFill>
              </a:rPr>
              <a:t>фактично витрати зросли  на 47%,  </a:t>
            </a:r>
            <a:r>
              <a:rPr lang="uk-UA" dirty="0"/>
              <a:t>відповідно в натуральній величині склали </a:t>
            </a:r>
            <a:r>
              <a:rPr lang="uk-UA" dirty="0" smtClean="0"/>
              <a:t>52 500.00 </a:t>
            </a:r>
            <a:r>
              <a:rPr lang="uk-UA" dirty="0"/>
              <a:t>грн</a:t>
            </a:r>
            <a:r>
              <a:rPr lang="uk-UA" dirty="0" smtClean="0"/>
              <a:t>.. (По ПБП… КПКВК 6060)</a:t>
            </a:r>
            <a:r>
              <a:rPr lang="uk-UA" dirty="0"/>
              <a:t> </a:t>
            </a:r>
            <a:r>
              <a:rPr lang="uk-UA" dirty="0" smtClean="0"/>
              <a:t>Замість  </a:t>
            </a:r>
            <a:r>
              <a:rPr lang="uk-UA" dirty="0"/>
              <a:t>запланованих </a:t>
            </a:r>
            <a:r>
              <a:rPr lang="uk-UA" dirty="0" smtClean="0"/>
              <a:t> </a:t>
            </a:r>
            <a:r>
              <a:rPr lang="uk-UA" dirty="0"/>
              <a:t>ПБП 16  од. зупинок відремонтовано лише – </a:t>
            </a:r>
            <a:r>
              <a:rPr lang="uk-UA" dirty="0" smtClean="0"/>
              <a:t>9. </a:t>
            </a:r>
            <a:endParaRPr lang="uk-UA" dirty="0"/>
          </a:p>
          <a:p>
            <a:pPr marL="0" indent="0" algn="just">
              <a:buNone/>
            </a:pPr>
            <a:r>
              <a:rPr lang="uk-UA" dirty="0"/>
              <a:t> УКБ ХМР норматив ефективності  - 32000.00 грн. </a:t>
            </a:r>
            <a:r>
              <a:rPr lang="uk-UA" dirty="0" err="1"/>
              <a:t>здорожчення</a:t>
            </a:r>
            <a:r>
              <a:rPr lang="uk-UA" dirty="0"/>
              <a:t> на 41 %, але при цьому  виконано робіт – 1 од. з  5 од.; нових зупинок: з  8 од. - не включено в ПБП в загалі  </a:t>
            </a:r>
            <a:r>
              <a:rPr lang="uk-UA" dirty="0" smtClean="0"/>
              <a:t>жодної;</a:t>
            </a:r>
          </a:p>
          <a:p>
            <a:pPr marL="0" indent="0" algn="just">
              <a:buNone/>
            </a:pPr>
            <a:r>
              <a:rPr lang="uk-UA" dirty="0" smtClean="0"/>
              <a:t>При виконані програми маємо недоцільне дублювання функцій та зайве навантаження бюджету на </a:t>
            </a:r>
            <a:r>
              <a:rPr lang="uk-UA" dirty="0" err="1" smtClean="0"/>
              <a:t>витрти</a:t>
            </a:r>
            <a:r>
              <a:rPr lang="uk-UA" dirty="0" smtClean="0"/>
              <a:t> по утриманню двох відповідальних бюджетних установ УКБ ХМР та </a:t>
            </a:r>
            <a:r>
              <a:rPr lang="uk-UA" dirty="0" err="1" smtClean="0"/>
              <a:t>УЕтЗР</a:t>
            </a:r>
            <a:r>
              <a:rPr lang="uk-UA" dirty="0" smtClean="0"/>
              <a:t> ХМР. При чому, у Херсоні за останні 5 років </a:t>
            </a:r>
            <a:r>
              <a:rPr lang="uk-UA" dirty="0"/>
              <a:t>до 2018 року, не проводилась інвентаризація наявних зупиночних </a:t>
            </a:r>
            <a:r>
              <a:rPr lang="uk-UA" dirty="0" smtClean="0"/>
              <a:t>комплексів, </a:t>
            </a:r>
            <a:r>
              <a:rPr lang="uk-UA" dirty="0"/>
              <a:t>розташованих в межах міста, що певним чином відображається на якості  та безпеці транспортних послуг з перевезень пасажирів</a:t>
            </a:r>
            <a:r>
              <a:rPr lang="uk-UA" dirty="0" smtClean="0">
                <a:latin typeface="Times New Roman" pitchFamily="18" charset="0"/>
                <a:cs typeface="Times New Roman" pitchFamily="18" charset="0"/>
              </a:rPr>
              <a:t>; зазначимо також</a:t>
            </a:r>
            <a:endParaRPr lang="uk-UA" dirty="0">
              <a:latin typeface="Times New Roman" pitchFamily="18" charset="0"/>
              <a:cs typeface="Times New Roman" pitchFamily="18" charset="0"/>
            </a:endParaRPr>
          </a:p>
          <a:p>
            <a:pPr marL="0" indent="0" algn="just">
              <a:buNone/>
            </a:pPr>
            <a:r>
              <a:rPr lang="uk-UA" b="1" dirty="0">
                <a:latin typeface="Times New Roman" pitchFamily="18" charset="0"/>
                <a:cs typeface="Times New Roman" pitchFamily="18" charset="0"/>
              </a:rPr>
              <a:t>Порушено порядок відображення публічних платежів </a:t>
            </a:r>
            <a:r>
              <a:rPr lang="uk-UA" b="1" dirty="0" smtClean="0">
                <a:latin typeface="Times New Roman" pitchFamily="18" charset="0"/>
                <a:cs typeface="Times New Roman" pitchFamily="18" charset="0"/>
              </a:rPr>
              <a:t>Е-дата, але </a:t>
            </a:r>
            <a:r>
              <a:rPr lang="uk-UA" b="1" dirty="0" smtClean="0"/>
              <a:t>,</a:t>
            </a:r>
          </a:p>
          <a:p>
            <a:pPr marL="0" indent="0" algn="just">
              <a:buNone/>
            </a:pPr>
            <a:r>
              <a:rPr lang="uk-UA" b="1" dirty="0" smtClean="0"/>
              <a:t>Претензійна робота до виконавця послуг у ці роки Управліннями не проводилася. Чому? Бо нема взаємодії між Управліннями, виконавцями  оновлення одного об'єкту </a:t>
            </a:r>
          </a:p>
          <a:p>
            <a:pPr marL="0" indent="0" algn="just">
              <a:buNone/>
            </a:pPr>
            <a:endParaRPr lang="uk-UA" b="1" dirty="0">
              <a:latin typeface="Times New Roman" pitchFamily="18" charset="0"/>
              <a:cs typeface="Times New Roman" pitchFamily="18" charset="0"/>
            </a:endParaRPr>
          </a:p>
          <a:p>
            <a:endParaRPr lang="ru-RU" dirty="0"/>
          </a:p>
        </p:txBody>
      </p:sp>
      <p:sp>
        <p:nvSpPr>
          <p:cNvPr id="4" name="Заголовок 1"/>
          <p:cNvSpPr txBox="1">
            <a:spLocks/>
          </p:cNvSpPr>
          <p:nvPr/>
        </p:nvSpPr>
        <p:spPr>
          <a:xfrm>
            <a:off x="0" y="6669359"/>
            <a:ext cx="9144000" cy="346349"/>
          </a:xfrm>
          <a:prstGeom prst="rect">
            <a:avLst/>
          </a:prstGeom>
          <a:solidFill>
            <a:schemeClr val="accent4">
              <a:lumMod val="60000"/>
              <a:lumOff val="40000"/>
            </a:schemeClr>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b="1" i="1" dirty="0">
              <a:solidFill>
                <a:schemeClr val="tx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3112380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260648"/>
            <a:ext cx="7202761" cy="720080"/>
          </a:xfrm>
        </p:spPr>
        <p:txBody>
          <a:bodyPr>
            <a:normAutofit fontScale="90000"/>
          </a:bodyPr>
          <a:lstStyle/>
          <a:p>
            <a:r>
              <a:rPr lang="uk-UA" sz="2400" b="1" dirty="0" smtClean="0">
                <a:solidFill>
                  <a:srgbClr val="0070C0"/>
                </a:solidFill>
              </a:rPr>
              <a:t>А що думають херсонці про виконавчу владу та органи місцевого самоврядування сьогодні</a:t>
            </a:r>
            <a:endParaRPr lang="ru-RU" sz="2400" dirty="0"/>
          </a:p>
        </p:txBody>
      </p:sp>
      <p:sp>
        <p:nvSpPr>
          <p:cNvPr id="3" name="Объект 2"/>
          <p:cNvSpPr>
            <a:spLocks noGrp="1"/>
          </p:cNvSpPr>
          <p:nvPr>
            <p:ph idx="1"/>
          </p:nvPr>
        </p:nvSpPr>
        <p:spPr>
          <a:xfrm>
            <a:off x="179512" y="1196752"/>
            <a:ext cx="8496943" cy="5400600"/>
          </a:xfrm>
        </p:spPr>
        <p:txBody>
          <a:bodyPr>
            <a:normAutofit fontScale="25000" lnSpcReduction="20000"/>
          </a:bodyPr>
          <a:lstStyle/>
          <a:p>
            <a:pPr marL="0" indent="0">
              <a:buNone/>
            </a:pPr>
            <a:endParaRPr lang="ru-RU" dirty="0"/>
          </a:p>
          <a:p>
            <a:pPr marL="0" lvl="0" indent="0">
              <a:buNone/>
            </a:pPr>
            <a:r>
              <a:rPr lang="uk-UA" sz="7200" b="1" dirty="0" smtClean="0"/>
              <a:t>З опитування : «…</a:t>
            </a:r>
            <a:r>
              <a:rPr lang="uk-UA" sz="7200" b="1" dirty="0" err="1" smtClean="0"/>
              <a:t>отсутствие</a:t>
            </a:r>
            <a:r>
              <a:rPr lang="uk-UA" sz="7200" b="1" dirty="0" smtClean="0"/>
              <a:t> </a:t>
            </a:r>
            <a:r>
              <a:rPr lang="uk-UA" sz="7200" b="1" dirty="0" err="1"/>
              <a:t>заинтересованности</a:t>
            </a:r>
            <a:r>
              <a:rPr lang="uk-UA" sz="7200" b="1" dirty="0"/>
              <a:t> в </a:t>
            </a:r>
            <a:r>
              <a:rPr lang="uk-UA" sz="7200" b="1" dirty="0" err="1"/>
              <a:t>решении</a:t>
            </a:r>
            <a:r>
              <a:rPr lang="uk-UA" sz="7200" b="1" dirty="0"/>
              <a:t> проблем </a:t>
            </a:r>
            <a:r>
              <a:rPr lang="uk-UA" sz="7200" b="1" dirty="0" err="1" smtClean="0"/>
              <a:t>города</a:t>
            </a:r>
            <a:endParaRPr lang="ru-RU" sz="7200" b="1" dirty="0"/>
          </a:p>
          <a:p>
            <a:pPr marL="0" lvl="0" indent="0">
              <a:buNone/>
            </a:pPr>
            <a:r>
              <a:rPr lang="uk-UA" sz="7200" b="1" dirty="0" err="1" smtClean="0"/>
              <a:t>низкая</a:t>
            </a:r>
            <a:r>
              <a:rPr lang="uk-UA" sz="7200" b="1" dirty="0" smtClean="0"/>
              <a:t> </a:t>
            </a:r>
            <a:r>
              <a:rPr lang="uk-UA" sz="7200" b="1" dirty="0" err="1"/>
              <a:t>оперативность</a:t>
            </a:r>
            <a:r>
              <a:rPr lang="uk-UA" sz="7200" b="1" dirty="0"/>
              <a:t> </a:t>
            </a:r>
            <a:r>
              <a:rPr lang="uk-UA" sz="7200" b="1" dirty="0" err="1"/>
              <a:t>решения</a:t>
            </a:r>
            <a:r>
              <a:rPr lang="uk-UA" sz="7200" b="1" dirty="0"/>
              <a:t> </a:t>
            </a:r>
            <a:r>
              <a:rPr lang="uk-UA" sz="7200" b="1" dirty="0" err="1"/>
              <a:t>вопросов</a:t>
            </a:r>
            <a:r>
              <a:rPr lang="uk-UA" sz="7200" b="1" dirty="0"/>
              <a:t>,  </a:t>
            </a:r>
            <a:r>
              <a:rPr lang="uk-UA" sz="7200" b="1" dirty="0" err="1" smtClean="0"/>
              <a:t>волокита</a:t>
            </a:r>
            <a:r>
              <a:rPr lang="ru-RU" sz="7200" b="1" dirty="0" smtClean="0"/>
              <a:t>, </a:t>
            </a:r>
            <a:r>
              <a:rPr lang="uk-UA" sz="7200" b="1" dirty="0" err="1" smtClean="0"/>
              <a:t>преследуют</a:t>
            </a:r>
            <a:r>
              <a:rPr lang="uk-UA" sz="7200" b="1" dirty="0" smtClean="0"/>
              <a:t> </a:t>
            </a:r>
            <a:r>
              <a:rPr lang="uk-UA" sz="7200" b="1" dirty="0" err="1"/>
              <a:t>только</a:t>
            </a:r>
            <a:r>
              <a:rPr lang="uk-UA" sz="7200" b="1" dirty="0"/>
              <a:t> </a:t>
            </a:r>
            <a:r>
              <a:rPr lang="uk-UA" sz="7200" b="1" dirty="0" err="1"/>
              <a:t>свои</a:t>
            </a:r>
            <a:r>
              <a:rPr lang="uk-UA" sz="7200" b="1" dirty="0"/>
              <a:t> </a:t>
            </a:r>
            <a:r>
              <a:rPr lang="uk-UA" sz="7200" b="1" dirty="0" err="1" smtClean="0"/>
              <a:t>интересы</a:t>
            </a:r>
            <a:r>
              <a:rPr lang="ru-RU" sz="7200" b="1" dirty="0" smtClean="0"/>
              <a:t>, </a:t>
            </a:r>
            <a:r>
              <a:rPr lang="uk-UA" sz="7200" b="1" dirty="0" err="1" smtClean="0"/>
              <a:t>формализм</a:t>
            </a:r>
            <a:r>
              <a:rPr lang="uk-UA" sz="7200" b="1" dirty="0"/>
              <a:t>, </a:t>
            </a:r>
            <a:r>
              <a:rPr lang="uk-UA" sz="7200" b="1" dirty="0" err="1"/>
              <a:t>отсутствие</a:t>
            </a:r>
            <a:r>
              <a:rPr lang="uk-UA" sz="7200" b="1" dirty="0"/>
              <a:t> </a:t>
            </a:r>
            <a:r>
              <a:rPr lang="uk-UA" sz="7200" b="1" dirty="0" err="1"/>
              <a:t>ответственности</a:t>
            </a:r>
            <a:r>
              <a:rPr lang="uk-UA" sz="7200" b="1" dirty="0"/>
              <a:t>, </a:t>
            </a:r>
            <a:r>
              <a:rPr lang="uk-UA" sz="7200" b="1" dirty="0" err="1"/>
              <a:t>нежелание</a:t>
            </a:r>
            <a:r>
              <a:rPr lang="uk-UA" sz="7200" b="1" dirty="0"/>
              <a:t> находить </a:t>
            </a:r>
            <a:r>
              <a:rPr lang="uk-UA" sz="7200" b="1" dirty="0" err="1"/>
              <a:t>пути</a:t>
            </a:r>
            <a:r>
              <a:rPr lang="uk-UA" sz="7200" b="1" dirty="0"/>
              <a:t> </a:t>
            </a:r>
            <a:r>
              <a:rPr lang="uk-UA" sz="7200" b="1" dirty="0" err="1"/>
              <a:t>решения</a:t>
            </a:r>
            <a:r>
              <a:rPr lang="uk-UA" sz="7200" b="1" dirty="0"/>
              <a:t> </a:t>
            </a:r>
            <a:r>
              <a:rPr lang="uk-UA" sz="7200" b="1" dirty="0" smtClean="0"/>
              <a:t>проблем</a:t>
            </a:r>
            <a:r>
              <a:rPr lang="ru-RU" sz="7200" b="1" dirty="0" smtClean="0"/>
              <a:t>, </a:t>
            </a:r>
            <a:r>
              <a:rPr lang="uk-UA" sz="7200" b="1" dirty="0" err="1" smtClean="0"/>
              <a:t>большое</a:t>
            </a:r>
            <a:r>
              <a:rPr lang="uk-UA" sz="7200" b="1" dirty="0" smtClean="0"/>
              <a:t> </a:t>
            </a:r>
            <a:r>
              <a:rPr lang="uk-UA" sz="7200" b="1" dirty="0" err="1"/>
              <a:t>колличество</a:t>
            </a:r>
            <a:r>
              <a:rPr lang="uk-UA" sz="7200" b="1" dirty="0"/>
              <a:t> </a:t>
            </a:r>
            <a:r>
              <a:rPr lang="uk-UA" sz="7200" b="1" dirty="0" err="1"/>
              <a:t>ненужных</a:t>
            </a:r>
            <a:r>
              <a:rPr lang="uk-UA" sz="7200" b="1" dirty="0"/>
              <a:t> </a:t>
            </a:r>
            <a:r>
              <a:rPr lang="uk-UA" sz="7200" b="1" dirty="0" err="1" smtClean="0"/>
              <a:t>документов</a:t>
            </a:r>
            <a:endParaRPr lang="ru-RU" sz="7200" b="1" dirty="0"/>
          </a:p>
          <a:p>
            <a:pPr marL="0" lvl="0" indent="0">
              <a:buNone/>
            </a:pPr>
            <a:r>
              <a:rPr lang="uk-UA" sz="7200" b="1" dirty="0" err="1" smtClean="0"/>
              <a:t>коррумпированность</a:t>
            </a:r>
            <a:r>
              <a:rPr lang="uk-UA" sz="7200" b="1" dirty="0"/>
              <a:t>, </a:t>
            </a:r>
            <a:r>
              <a:rPr lang="uk-UA" sz="7200" b="1" dirty="0" err="1"/>
              <a:t>нежелание</a:t>
            </a:r>
            <a:r>
              <a:rPr lang="uk-UA" sz="7200" b="1" dirty="0"/>
              <a:t> </a:t>
            </a:r>
            <a:r>
              <a:rPr lang="uk-UA" sz="7200" b="1" dirty="0" err="1"/>
              <a:t>выполнять</a:t>
            </a:r>
            <a:r>
              <a:rPr lang="uk-UA" sz="7200" b="1" dirty="0"/>
              <a:t> </a:t>
            </a:r>
            <a:r>
              <a:rPr lang="uk-UA" sz="7200" b="1" dirty="0" err="1"/>
              <a:t>свои</a:t>
            </a:r>
            <a:r>
              <a:rPr lang="uk-UA" sz="7200" b="1" dirty="0"/>
              <a:t> </a:t>
            </a:r>
            <a:r>
              <a:rPr lang="uk-UA" sz="7200" b="1" dirty="0" err="1"/>
              <a:t>функциональные</a:t>
            </a:r>
            <a:r>
              <a:rPr lang="uk-UA" sz="7200" b="1" dirty="0"/>
              <a:t> </a:t>
            </a:r>
            <a:r>
              <a:rPr lang="uk-UA" sz="7200" b="1" dirty="0" err="1" smtClean="0"/>
              <a:t>обязанности</a:t>
            </a:r>
            <a:endParaRPr lang="ru-RU" sz="7200" b="1" dirty="0"/>
          </a:p>
          <a:p>
            <a:pPr marL="0" lvl="0" indent="0">
              <a:buNone/>
            </a:pPr>
            <a:r>
              <a:rPr lang="uk-UA" sz="7200" b="1" dirty="0" err="1" smtClean="0"/>
              <a:t>отсутствие</a:t>
            </a:r>
            <a:r>
              <a:rPr lang="uk-UA" sz="7200" b="1" dirty="0" smtClean="0"/>
              <a:t> </a:t>
            </a:r>
            <a:r>
              <a:rPr lang="uk-UA" sz="7200" b="1" dirty="0" err="1"/>
              <a:t>профессиональных</a:t>
            </a:r>
            <a:r>
              <a:rPr lang="uk-UA" sz="7200" b="1" dirty="0"/>
              <a:t> </a:t>
            </a:r>
            <a:r>
              <a:rPr lang="uk-UA" sz="7200" b="1" dirty="0" err="1"/>
              <a:t>кадров</a:t>
            </a:r>
            <a:r>
              <a:rPr lang="uk-UA" sz="7200" b="1" dirty="0"/>
              <a:t>, </a:t>
            </a:r>
            <a:r>
              <a:rPr lang="uk-UA" sz="7200" b="1" dirty="0" err="1" smtClean="0"/>
              <a:t>взяточничество</a:t>
            </a:r>
            <a:endParaRPr lang="ru-RU" sz="7200" b="1" dirty="0"/>
          </a:p>
          <a:p>
            <a:pPr marL="0" lvl="0" indent="0">
              <a:buNone/>
            </a:pPr>
            <a:r>
              <a:rPr lang="uk-UA" sz="7200" b="1" dirty="0" err="1" smtClean="0"/>
              <a:t>непонимание</a:t>
            </a:r>
            <a:r>
              <a:rPr lang="uk-UA" sz="7200" b="1" dirty="0" smtClean="0"/>
              <a:t> </a:t>
            </a:r>
            <a:r>
              <a:rPr lang="uk-UA" sz="7200" b="1" dirty="0"/>
              <a:t>того, </a:t>
            </a:r>
            <a:r>
              <a:rPr lang="uk-UA" sz="7200" b="1" dirty="0" err="1"/>
              <a:t>что</a:t>
            </a:r>
            <a:r>
              <a:rPr lang="uk-UA" sz="7200" b="1" dirty="0"/>
              <a:t> </a:t>
            </a:r>
            <a:r>
              <a:rPr lang="uk-UA" sz="7200" b="1" dirty="0" err="1"/>
              <a:t>бизнес</a:t>
            </a:r>
            <a:r>
              <a:rPr lang="uk-UA" sz="7200" b="1" dirty="0"/>
              <a:t> </a:t>
            </a:r>
            <a:r>
              <a:rPr lang="uk-UA" sz="7200" b="1" dirty="0" err="1"/>
              <a:t>уйдет</a:t>
            </a:r>
            <a:r>
              <a:rPr lang="uk-UA" sz="7200" b="1" dirty="0"/>
              <a:t> </a:t>
            </a:r>
            <a:r>
              <a:rPr lang="uk-UA" sz="7200" b="1" dirty="0" err="1"/>
              <a:t>из</a:t>
            </a:r>
            <a:r>
              <a:rPr lang="uk-UA" sz="7200" b="1" dirty="0"/>
              <a:t> такого </a:t>
            </a:r>
            <a:r>
              <a:rPr lang="uk-UA" sz="7200" b="1" dirty="0" err="1"/>
              <a:t>ужасного</a:t>
            </a:r>
            <a:r>
              <a:rPr lang="uk-UA" sz="7200" b="1" dirty="0"/>
              <a:t> </a:t>
            </a:r>
            <a:r>
              <a:rPr lang="uk-UA" sz="7200" b="1" dirty="0" err="1"/>
              <a:t>города</a:t>
            </a:r>
            <a:r>
              <a:rPr lang="uk-UA" sz="7200" b="1" dirty="0"/>
              <a:t>. </a:t>
            </a:r>
            <a:endParaRPr lang="uk-UA" sz="7200" b="1" dirty="0" smtClean="0"/>
          </a:p>
          <a:p>
            <a:pPr marL="0" lvl="0" indent="0">
              <a:buNone/>
            </a:pPr>
            <a:r>
              <a:rPr lang="uk-UA" sz="7200" b="1" dirty="0" err="1" smtClean="0"/>
              <a:t>Налогов</a:t>
            </a:r>
            <a:r>
              <a:rPr lang="uk-UA" sz="7200" b="1" dirty="0" smtClean="0"/>
              <a:t> </a:t>
            </a:r>
            <a:r>
              <a:rPr lang="uk-UA" sz="7200" b="1" dirty="0"/>
              <a:t>не </a:t>
            </a:r>
            <a:r>
              <a:rPr lang="uk-UA" sz="7200" b="1" dirty="0" err="1" smtClean="0"/>
              <a:t>будет</a:t>
            </a:r>
            <a:r>
              <a:rPr lang="ru-RU" sz="7200" b="1" dirty="0" smtClean="0"/>
              <a:t>… </a:t>
            </a:r>
            <a:r>
              <a:rPr lang="uk-UA" sz="7200" b="1" dirty="0" smtClean="0"/>
              <a:t>не </a:t>
            </a:r>
            <a:r>
              <a:rPr lang="uk-UA" sz="7200" b="1" dirty="0" err="1"/>
              <a:t>знают</a:t>
            </a:r>
            <a:r>
              <a:rPr lang="uk-UA" sz="7200" b="1" dirty="0"/>
              <a:t> проблем </a:t>
            </a:r>
            <a:r>
              <a:rPr lang="uk-UA" sz="7200" b="1" dirty="0" err="1"/>
              <a:t>города</a:t>
            </a:r>
            <a:r>
              <a:rPr lang="uk-UA" sz="7200" b="1" dirty="0"/>
              <a:t> </a:t>
            </a:r>
            <a:r>
              <a:rPr lang="uk-UA" sz="7200" b="1" dirty="0" smtClean="0"/>
              <a:t>чиновники и не </a:t>
            </a:r>
            <a:r>
              <a:rPr lang="uk-UA" sz="7200" b="1" dirty="0" err="1" smtClean="0"/>
              <a:t>хотят</a:t>
            </a:r>
            <a:r>
              <a:rPr lang="uk-UA" sz="7200" b="1" dirty="0" smtClean="0"/>
              <a:t> знать»…</a:t>
            </a:r>
            <a:endParaRPr lang="ru-RU" sz="7200" b="1" dirty="0"/>
          </a:p>
          <a:p>
            <a:pPr marL="0" indent="0">
              <a:buNone/>
            </a:pPr>
            <a:r>
              <a:rPr lang="uk-UA" sz="7200" b="1" dirty="0"/>
              <a:t>Але містяни не знають, що ціна </a:t>
            </a:r>
            <a:r>
              <a:rPr lang="uk-UA" sz="7200" b="1" dirty="0" err="1" smtClean="0"/>
              <a:t>соціально-</a:t>
            </a:r>
            <a:r>
              <a:rPr lang="uk-UA" sz="7200" b="1" dirty="0" smtClean="0"/>
              <a:t> </a:t>
            </a:r>
            <a:r>
              <a:rPr lang="uk-UA" sz="7200" b="1" dirty="0"/>
              <a:t>необхідних послуг у Херсоні завищена в порівнянні з іншими обласними центрами у декілька разів. Так, покіс трави на зелених зонах території Херсону, у 5 разів дорожчий, аніж у Черкасах (у 2018 році по Звітам виконання ПБП за 1 м2 у Херсоні беруть 1,50грн., тоді як у Черкасах лише 0,30грн.!!! </a:t>
            </a:r>
            <a:r>
              <a:rPr lang="uk-UA" sz="7200" b="1" dirty="0" smtClean="0"/>
              <a:t>)</a:t>
            </a:r>
            <a:r>
              <a:rPr lang="ru-RU" sz="7200" b="1" dirty="0"/>
              <a:t> </a:t>
            </a:r>
            <a:r>
              <a:rPr lang="uk-UA" sz="7200" b="1" dirty="0" smtClean="0"/>
              <a:t>Та </a:t>
            </a:r>
            <a:r>
              <a:rPr lang="uk-UA" sz="7200" b="1" dirty="0"/>
              <a:t>і з дорогами не </a:t>
            </a:r>
            <a:r>
              <a:rPr lang="uk-UA" sz="7200" b="1" dirty="0" smtClean="0"/>
              <a:t>краще.  То і кількість обслуговування площ з благоустрою буде зменшено у 5 разів.  З причин завищення цін, регулярних «приписок</a:t>
            </a:r>
            <a:r>
              <a:rPr lang="uk-UA" sz="7200" b="1" smtClean="0"/>
              <a:t>»      за </a:t>
            </a:r>
            <a:r>
              <a:rPr lang="uk-UA" sz="7200" b="1" dirty="0" smtClean="0"/>
              <a:t>допомоги ГРБК, місто у такому стані уже три останні  роки</a:t>
            </a:r>
            <a:r>
              <a:rPr lang="uk-UA" sz="7200" dirty="0" smtClean="0"/>
              <a:t>.</a:t>
            </a:r>
            <a:endParaRPr lang="ru-RU" sz="7200" dirty="0"/>
          </a:p>
          <a:p>
            <a:endParaRPr lang="ru-RU" sz="7200" dirty="0"/>
          </a:p>
        </p:txBody>
      </p:sp>
      <p:sp>
        <p:nvSpPr>
          <p:cNvPr id="4" name="Заголовок 1"/>
          <p:cNvSpPr txBox="1">
            <a:spLocks/>
          </p:cNvSpPr>
          <p:nvPr/>
        </p:nvSpPr>
        <p:spPr>
          <a:xfrm>
            <a:off x="0" y="6669359"/>
            <a:ext cx="9144000" cy="346349"/>
          </a:xfrm>
          <a:prstGeom prst="rect">
            <a:avLst/>
          </a:prstGeom>
          <a:solidFill>
            <a:schemeClr val="accent4">
              <a:lumMod val="60000"/>
              <a:lumOff val="40000"/>
            </a:schemeClr>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b="1" i="1" dirty="0">
              <a:solidFill>
                <a:schemeClr val="tx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1812953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784975" cy="648072"/>
          </a:xfrm>
        </p:spPr>
        <p:txBody>
          <a:bodyPr>
            <a:normAutofit fontScale="90000"/>
          </a:bodyPr>
          <a:lstStyle/>
          <a:p>
            <a:r>
              <a:rPr lang="uk-UA" sz="2800" b="1" dirty="0" smtClean="0">
                <a:solidFill>
                  <a:srgbClr val="C00000"/>
                </a:solidFill>
              </a:rPr>
              <a:t>Фото сьогоднішнього дня. Дорожня інфраструктура</a:t>
            </a:r>
            <a:endParaRPr lang="ru-RU" sz="2800" b="1" dirty="0">
              <a:solidFill>
                <a:srgbClr val="C00000"/>
              </a:solidFill>
            </a:endParaRPr>
          </a:p>
        </p:txBody>
      </p:sp>
      <p:sp>
        <p:nvSpPr>
          <p:cNvPr id="3" name="Текст 2"/>
          <p:cNvSpPr>
            <a:spLocks noGrp="1"/>
          </p:cNvSpPr>
          <p:nvPr>
            <p:ph type="body" idx="1"/>
          </p:nvPr>
        </p:nvSpPr>
        <p:spPr>
          <a:xfrm>
            <a:off x="323529" y="764704"/>
            <a:ext cx="3312367" cy="1152128"/>
          </a:xfrm>
        </p:spPr>
        <p:txBody>
          <a:bodyPr/>
          <a:lstStyle/>
          <a:p>
            <a:r>
              <a:rPr lang="uk-UA" sz="1600" b="1" u="sng" dirty="0" smtClean="0">
                <a:solidFill>
                  <a:srgbClr val="7030A0"/>
                </a:solidFill>
              </a:rPr>
              <a:t>2020рік.   «осучаснення інфраструктури». Замість навісів, лавок.  Зупинка  Фабрика . Їй вже 5 років Достойна наших жителів ?</a:t>
            </a:r>
            <a:endParaRPr lang="ru-RU" sz="1600" b="1" u="sng" dirty="0">
              <a:solidFill>
                <a:srgbClr val="7030A0"/>
              </a:solidFill>
            </a:endParaRPr>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07504" y="1844824"/>
            <a:ext cx="3349475" cy="4824535"/>
          </a:xfrm>
        </p:spPr>
      </p:pic>
      <p:sp>
        <p:nvSpPr>
          <p:cNvPr id="5" name="Текст 4"/>
          <p:cNvSpPr>
            <a:spLocks noGrp="1"/>
          </p:cNvSpPr>
          <p:nvPr>
            <p:ph type="body" sz="quarter" idx="3"/>
          </p:nvPr>
        </p:nvSpPr>
        <p:spPr>
          <a:xfrm>
            <a:off x="3707904" y="692697"/>
            <a:ext cx="5256584" cy="576064"/>
          </a:xfrm>
        </p:spPr>
        <p:txBody>
          <a:bodyPr/>
          <a:lstStyle/>
          <a:p>
            <a:r>
              <a:rPr lang="uk-UA" sz="1600" b="1" dirty="0" smtClean="0">
                <a:solidFill>
                  <a:srgbClr val="0070C0"/>
                </a:solidFill>
              </a:rPr>
              <a:t> </a:t>
            </a:r>
            <a:r>
              <a:rPr lang="uk-UA" sz="1600" b="1" dirty="0" smtClean="0">
                <a:solidFill>
                  <a:srgbClr val="7030A0"/>
                </a:solidFill>
              </a:rPr>
              <a:t>співпраця використання грошей платників податків двох інертних Управлінь  УТДІЗ та </a:t>
            </a:r>
            <a:r>
              <a:rPr lang="uk-UA" sz="1600" b="1" dirty="0" err="1" smtClean="0">
                <a:solidFill>
                  <a:srgbClr val="7030A0"/>
                </a:solidFill>
              </a:rPr>
              <a:t>УЕіЗР</a:t>
            </a:r>
            <a:endParaRPr lang="ru-RU" sz="1600" b="1" dirty="0">
              <a:solidFill>
                <a:srgbClr val="7030A0"/>
              </a:solidFill>
            </a:endParaRPr>
          </a:p>
        </p:txBody>
      </p:sp>
      <p:pic>
        <p:nvPicPr>
          <p:cNvPr id="9" name="Объект 8"/>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3867150" y="1412776"/>
            <a:ext cx="4521274" cy="5184576"/>
          </a:xfrm>
        </p:spPr>
      </p:pic>
      <p:sp>
        <p:nvSpPr>
          <p:cNvPr id="8" name="Заголовок 1"/>
          <p:cNvSpPr txBox="1">
            <a:spLocks/>
          </p:cNvSpPr>
          <p:nvPr/>
        </p:nvSpPr>
        <p:spPr>
          <a:xfrm>
            <a:off x="0" y="6669359"/>
            <a:ext cx="9144000" cy="346349"/>
          </a:xfrm>
          <a:prstGeom prst="rect">
            <a:avLst/>
          </a:prstGeom>
          <a:solidFill>
            <a:schemeClr val="accent4">
              <a:lumMod val="60000"/>
              <a:lumOff val="40000"/>
            </a:schemeClr>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b="1" i="1" dirty="0">
              <a:solidFill>
                <a:schemeClr val="tx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2142046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188640"/>
            <a:ext cx="8282881" cy="504056"/>
          </a:xfrm>
        </p:spPr>
        <p:txBody>
          <a:bodyPr>
            <a:normAutofit fontScale="90000"/>
          </a:bodyPr>
          <a:lstStyle/>
          <a:p>
            <a:r>
              <a:rPr lang="uk-UA" sz="2000" b="1" dirty="0" smtClean="0">
                <a:solidFill>
                  <a:srgbClr val="0070C0"/>
                </a:solidFill>
              </a:rPr>
              <a:t>Закінчується 2019рік. Міста формують сучасне життя. А в Херсоні ось так виконком бачить «осучаснення дорожньої інфраструктури»</a:t>
            </a:r>
            <a:endParaRPr lang="ru-RU" sz="2000" b="1" dirty="0">
              <a:solidFill>
                <a:srgbClr val="0070C0"/>
              </a:solidFill>
            </a:endParaRPr>
          </a:p>
        </p:txBody>
      </p:sp>
      <p:sp>
        <p:nvSpPr>
          <p:cNvPr id="3" name="Текст 2"/>
          <p:cNvSpPr>
            <a:spLocks noGrp="1"/>
          </p:cNvSpPr>
          <p:nvPr>
            <p:ph type="body" idx="1"/>
          </p:nvPr>
        </p:nvSpPr>
        <p:spPr>
          <a:xfrm>
            <a:off x="107504" y="836712"/>
            <a:ext cx="3592767" cy="864096"/>
          </a:xfrm>
        </p:spPr>
        <p:txBody>
          <a:bodyPr/>
          <a:lstStyle/>
          <a:p>
            <a:r>
              <a:rPr lang="uk-UA" sz="1800" dirty="0" smtClean="0"/>
              <a:t>Чому не працюють «ливне стоки» ???  3 каплі дощу і в нас потоп..</a:t>
            </a:r>
            <a:endParaRPr lang="ru-RU" sz="1800" dirty="0"/>
          </a:p>
        </p:txBody>
      </p:sp>
      <p:pic>
        <p:nvPicPr>
          <p:cNvPr id="8" name="Объект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07504" y="1772816"/>
            <a:ext cx="3888432" cy="4896544"/>
          </a:xfrm>
        </p:spPr>
      </p:pic>
      <p:sp>
        <p:nvSpPr>
          <p:cNvPr id="5" name="Текст 4"/>
          <p:cNvSpPr>
            <a:spLocks noGrp="1"/>
          </p:cNvSpPr>
          <p:nvPr>
            <p:ph type="body" sz="quarter" idx="3"/>
          </p:nvPr>
        </p:nvSpPr>
        <p:spPr>
          <a:xfrm>
            <a:off x="3851920" y="764704"/>
            <a:ext cx="4968552" cy="648072"/>
          </a:xfrm>
        </p:spPr>
        <p:txBody>
          <a:bodyPr/>
          <a:lstStyle/>
          <a:p>
            <a:r>
              <a:rPr lang="uk-UA" sz="1800" dirty="0" smtClean="0"/>
              <a:t>Фото дня. Жовтень 2019р. Так  куди діватися опадам?     Тому і пливемо….</a:t>
            </a:r>
            <a:endParaRPr lang="ru-RU" sz="1800" dirty="0"/>
          </a:p>
        </p:txBody>
      </p:sp>
      <p:pic>
        <p:nvPicPr>
          <p:cNvPr id="9" name="Объект 8"/>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372372" y="1700213"/>
            <a:ext cx="3726656" cy="4968875"/>
          </a:xfrm>
        </p:spPr>
      </p:pic>
      <p:sp>
        <p:nvSpPr>
          <p:cNvPr id="7" name="Заголовок 1"/>
          <p:cNvSpPr txBox="1">
            <a:spLocks/>
          </p:cNvSpPr>
          <p:nvPr/>
        </p:nvSpPr>
        <p:spPr>
          <a:xfrm>
            <a:off x="0" y="6669359"/>
            <a:ext cx="9144000" cy="346349"/>
          </a:xfrm>
          <a:prstGeom prst="rect">
            <a:avLst/>
          </a:prstGeom>
          <a:solidFill>
            <a:schemeClr val="accent4">
              <a:lumMod val="60000"/>
              <a:lumOff val="40000"/>
            </a:schemeClr>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b="1" i="1" dirty="0">
              <a:solidFill>
                <a:schemeClr val="tx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688650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928992" cy="1988840"/>
          </a:xfrm>
        </p:spPr>
        <p:txBody>
          <a:bodyPr>
            <a:noAutofit/>
          </a:bodyPr>
          <a:lstStyle/>
          <a:p>
            <a:r>
              <a:rPr lang="uk-UA" sz="1800" b="1" dirty="0" smtClean="0">
                <a:solidFill>
                  <a:srgbClr val="C00000"/>
                </a:solidFill>
              </a:rPr>
              <a:t>Сучасний стан доріг, згідно Програми економічного та соціального розвитку 2017-2019р.р. чиновники задоволені. Претензій немає. Премії отримають… нагляд відсутній. Очолює цю роботу перший заступник міського голови </a:t>
            </a:r>
            <a:r>
              <a:rPr lang="uk-UA" sz="1800" b="1" dirty="0" err="1" smtClean="0">
                <a:solidFill>
                  <a:srgbClr val="C00000"/>
                </a:solidFill>
              </a:rPr>
              <a:t>Козаков</a:t>
            </a:r>
            <a:r>
              <a:rPr lang="uk-UA" sz="1800" b="1" dirty="0" smtClean="0">
                <a:solidFill>
                  <a:srgbClr val="C00000"/>
                </a:solidFill>
              </a:rPr>
              <a:t> І.В.. Зліва </a:t>
            </a:r>
            <a:r>
              <a:rPr lang="uk-UA" sz="1800" b="1" dirty="0" err="1" smtClean="0">
                <a:solidFill>
                  <a:srgbClr val="C00000"/>
                </a:solidFill>
              </a:rPr>
              <a:t>–відсутня</a:t>
            </a:r>
            <a:r>
              <a:rPr lang="uk-UA" sz="1800" b="1" dirty="0" smtClean="0">
                <a:solidFill>
                  <a:srgbClr val="C00000"/>
                </a:solidFill>
              </a:rPr>
              <a:t> зливова каналізація. Справа – дорога після капремонту . Не закінчено близько 200м2.. Ціна 1м2 ремонту 930грн. Куди поділися  майже 186тис.грн.?</a:t>
            </a:r>
            <a:endParaRPr lang="ru-RU" sz="1800" b="1" dirty="0">
              <a:solidFill>
                <a:srgbClr val="C00000"/>
              </a:solidFill>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512" y="1988840"/>
            <a:ext cx="3816548" cy="4536504"/>
          </a:xfrm>
        </p:spPr>
      </p:pic>
      <p:pic>
        <p:nvPicPr>
          <p:cNvPr id="4" name="Объект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321720" y="2060848"/>
            <a:ext cx="4282727" cy="4464496"/>
          </a:xfrm>
        </p:spPr>
      </p:pic>
      <p:sp>
        <p:nvSpPr>
          <p:cNvPr id="6" name="Заголовок 1"/>
          <p:cNvSpPr txBox="1">
            <a:spLocks/>
          </p:cNvSpPr>
          <p:nvPr/>
        </p:nvSpPr>
        <p:spPr>
          <a:xfrm>
            <a:off x="0" y="6669359"/>
            <a:ext cx="9144000" cy="346349"/>
          </a:xfrm>
          <a:prstGeom prst="rect">
            <a:avLst/>
          </a:prstGeom>
          <a:solidFill>
            <a:schemeClr val="accent4">
              <a:lumMod val="60000"/>
              <a:lumOff val="40000"/>
            </a:schemeClr>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b="1" i="1" dirty="0">
              <a:solidFill>
                <a:schemeClr val="tx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1120330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8748464" cy="1368152"/>
          </a:xfrm>
        </p:spPr>
        <p:txBody>
          <a:bodyPr>
            <a:normAutofit fontScale="90000"/>
          </a:bodyPr>
          <a:lstStyle/>
          <a:p>
            <a:pPr lvl="0"/>
            <a:r>
              <a:rPr lang="ru-RU" sz="2000" b="1" dirty="0" smtClean="0">
                <a:solidFill>
                  <a:srgbClr val="0070C0"/>
                </a:solidFill>
                <a:latin typeface="Times New Roman" pitchFamily="18" charset="0"/>
                <a:cs typeface="Times New Roman" pitchFamily="18" charset="0"/>
              </a:rPr>
              <a:t> </a:t>
            </a:r>
            <a:r>
              <a:rPr lang="ru-RU" sz="2000" b="1" dirty="0" smtClean="0">
                <a:solidFill>
                  <a:srgbClr val="C00000"/>
                </a:solidFill>
                <a:latin typeface="Times New Roman" pitchFamily="18" charset="0"/>
                <a:cs typeface="Times New Roman" pitchFamily="18" charset="0"/>
              </a:rPr>
              <a:t>в  </a:t>
            </a:r>
            <a:r>
              <a:rPr lang="ru-RU" sz="2000" b="1" dirty="0" err="1">
                <a:solidFill>
                  <a:srgbClr val="C00000"/>
                </a:solidFill>
                <a:latin typeface="Times New Roman" pitchFamily="18" charset="0"/>
                <a:cs typeface="Times New Roman" pitchFamily="18" charset="0"/>
              </a:rPr>
              <a:t>Україні</a:t>
            </a:r>
            <a:r>
              <a:rPr lang="ru-RU" sz="2000" b="1" dirty="0">
                <a:solidFill>
                  <a:srgbClr val="C00000"/>
                </a:solidFill>
                <a:latin typeface="Times New Roman" pitchFamily="18" charset="0"/>
                <a:cs typeface="Times New Roman" pitchFamily="18" charset="0"/>
              </a:rPr>
              <a:t> настав час </a:t>
            </a:r>
            <a:r>
              <a:rPr lang="ru-RU" sz="2000" b="1" dirty="0" err="1">
                <a:solidFill>
                  <a:srgbClr val="C00000"/>
                </a:solidFill>
                <a:latin typeface="Times New Roman" pitchFamily="18" charset="0"/>
                <a:cs typeface="Times New Roman" pitchFamily="18" charset="0"/>
              </a:rPr>
              <a:t>змінити</a:t>
            </a:r>
            <a:r>
              <a:rPr lang="ru-RU" sz="2000" b="1" dirty="0">
                <a:solidFill>
                  <a:srgbClr val="C00000"/>
                </a:solidFill>
                <a:latin typeface="Times New Roman" pitchFamily="18" charset="0"/>
                <a:cs typeface="Times New Roman" pitchFamily="18" charset="0"/>
              </a:rPr>
              <a:t> природу </a:t>
            </a:r>
            <a:r>
              <a:rPr lang="ru-RU" sz="2000" b="1" dirty="0" err="1" smtClean="0">
                <a:solidFill>
                  <a:srgbClr val="C00000"/>
                </a:solidFill>
                <a:latin typeface="Times New Roman" pitchFamily="18" charset="0"/>
                <a:cs typeface="Times New Roman" pitchFamily="18" charset="0"/>
              </a:rPr>
              <a:t>місцевого</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самоустрою</a:t>
            </a:r>
            <a:r>
              <a:rPr lang="ru-RU" sz="2000" b="1" dirty="0" smtClean="0">
                <a:solidFill>
                  <a:srgbClr val="C00000"/>
                </a:solidFill>
                <a:latin typeface="Times New Roman" pitchFamily="18" charset="0"/>
                <a:cs typeface="Times New Roman" pitchFamily="18" charset="0"/>
              </a:rPr>
              <a:t> та </a:t>
            </a:r>
            <a:r>
              <a:rPr lang="ru-RU" sz="2000" b="1" dirty="0" err="1" smtClean="0">
                <a:solidFill>
                  <a:srgbClr val="C00000"/>
                </a:solidFill>
                <a:latin typeface="Times New Roman" pitchFamily="18" charset="0"/>
                <a:cs typeface="Times New Roman" pitchFamily="18" charset="0"/>
              </a:rPr>
              <a:t>змінити</a:t>
            </a:r>
            <a:r>
              <a:rPr lang="ru-RU" sz="2000" b="1" dirty="0" smtClean="0">
                <a:solidFill>
                  <a:srgbClr val="C00000"/>
                </a:solidFill>
                <a:latin typeface="Times New Roman" pitchFamily="18" charset="0"/>
                <a:cs typeface="Times New Roman" pitchFamily="18" charset="0"/>
              </a:rPr>
              <a:t> суть </a:t>
            </a:r>
            <a:r>
              <a:rPr lang="ru-RU" sz="2000" b="1" dirty="0" err="1">
                <a:solidFill>
                  <a:srgbClr val="C00000"/>
                </a:solidFill>
                <a:latin typeface="Times New Roman" pitchFamily="18" charset="0"/>
                <a:cs typeface="Times New Roman" pitchFamily="18" charset="0"/>
              </a:rPr>
              <a:t>державних</a:t>
            </a:r>
            <a:r>
              <a:rPr lang="ru-RU" sz="2000" b="1" dirty="0">
                <a:solidFill>
                  <a:srgbClr val="C00000"/>
                </a:solidFill>
                <a:latin typeface="Times New Roman" pitchFamily="18" charset="0"/>
                <a:cs typeface="Times New Roman" pitchFamily="18" charset="0"/>
              </a:rPr>
              <a:t> </a:t>
            </a:r>
            <a:r>
              <a:rPr lang="ru-RU" sz="2000" b="1" dirty="0" err="1">
                <a:solidFill>
                  <a:srgbClr val="C00000"/>
                </a:solidFill>
                <a:latin typeface="Times New Roman" pitchFamily="18" charset="0"/>
                <a:cs typeface="Times New Roman" pitchFamily="18" charset="0"/>
              </a:rPr>
              <a:t>адміністрацій</a:t>
            </a:r>
            <a:r>
              <a:rPr lang="ru-RU" sz="2000" b="1" dirty="0">
                <a:solidFill>
                  <a:srgbClr val="C00000"/>
                </a:solidFill>
                <a:latin typeface="Times New Roman" pitchFamily="18" charset="0"/>
                <a:cs typeface="Times New Roman" pitchFamily="18" charset="0"/>
              </a:rPr>
              <a:t>, </a:t>
            </a:r>
            <a:r>
              <a:rPr lang="ru-RU" sz="2000" b="1" dirty="0" err="1">
                <a:solidFill>
                  <a:srgbClr val="C00000"/>
                </a:solidFill>
                <a:latin typeface="Times New Roman" pitchFamily="18" charset="0"/>
                <a:cs typeface="Times New Roman" pitchFamily="18" charset="0"/>
              </a:rPr>
              <a:t>перетворивши</a:t>
            </a:r>
            <a:r>
              <a:rPr lang="ru-RU" sz="2000" b="1" dirty="0">
                <a:solidFill>
                  <a:srgbClr val="C00000"/>
                </a:solidFill>
                <a:latin typeface="Times New Roman" pitchFamily="18" charset="0"/>
                <a:cs typeface="Times New Roman" pitchFamily="18" charset="0"/>
              </a:rPr>
              <a:t> </a:t>
            </a:r>
            <a:r>
              <a:rPr lang="ru-RU" sz="2000" b="1" dirty="0" err="1">
                <a:solidFill>
                  <a:srgbClr val="C00000"/>
                </a:solidFill>
                <a:latin typeface="Times New Roman" pitchFamily="18" charset="0"/>
                <a:cs typeface="Times New Roman" pitchFamily="18" charset="0"/>
              </a:rPr>
              <a:t>їх</a:t>
            </a:r>
            <a:r>
              <a:rPr lang="ru-RU" sz="2000" b="1" dirty="0">
                <a:solidFill>
                  <a:srgbClr val="C00000"/>
                </a:solidFill>
                <a:latin typeface="Times New Roman" pitchFamily="18" charset="0"/>
                <a:cs typeface="Times New Roman" pitchFamily="18" charset="0"/>
              </a:rPr>
              <a:t> у контрольно-</a:t>
            </a:r>
            <a:r>
              <a:rPr lang="ru-RU" sz="2000" b="1" dirty="0" err="1">
                <a:solidFill>
                  <a:srgbClr val="C00000"/>
                </a:solidFill>
                <a:latin typeface="Times New Roman" pitchFamily="18" charset="0"/>
                <a:cs typeface="Times New Roman" pitchFamily="18" charset="0"/>
              </a:rPr>
              <a:t>наглядові</a:t>
            </a:r>
            <a:r>
              <a:rPr lang="ru-RU" sz="2000" b="1" dirty="0">
                <a:solidFill>
                  <a:srgbClr val="C00000"/>
                </a:solidFill>
                <a:latin typeface="Times New Roman" pitchFamily="18" charset="0"/>
                <a:cs typeface="Times New Roman" pitchFamily="18" charset="0"/>
              </a:rPr>
              <a:t> </a:t>
            </a:r>
            <a:r>
              <a:rPr lang="ru-RU" sz="2000" b="1" dirty="0" err="1">
                <a:solidFill>
                  <a:srgbClr val="C00000"/>
                </a:solidFill>
                <a:latin typeface="Times New Roman" pitchFamily="18" charset="0"/>
                <a:cs typeface="Times New Roman" pitchFamily="18" charset="0"/>
              </a:rPr>
              <a:t>органи</a:t>
            </a:r>
            <a:r>
              <a:rPr lang="ru-RU" sz="2000" b="1" dirty="0">
                <a:solidFill>
                  <a:srgbClr val="C00000"/>
                </a:solidFill>
                <a:latin typeface="Times New Roman" pitchFamily="18" charset="0"/>
                <a:cs typeface="Times New Roman" pitchFamily="18" charset="0"/>
              </a:rPr>
              <a:t> – </a:t>
            </a:r>
            <a:r>
              <a:rPr lang="ru-RU" sz="2000" b="1" dirty="0" err="1">
                <a:solidFill>
                  <a:srgbClr val="C00000"/>
                </a:solidFill>
                <a:latin typeface="Times New Roman" pitchFamily="18" charset="0"/>
                <a:cs typeface="Times New Roman" pitchFamily="18" charset="0"/>
              </a:rPr>
              <a:t>префектури</a:t>
            </a:r>
            <a:r>
              <a:rPr lang="ru-RU" sz="2000" b="1" dirty="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Самоврядування</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має</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контролювати</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новостворена</a:t>
            </a:r>
            <a:r>
              <a:rPr lang="ru-RU" sz="2000" b="1" dirty="0" smtClean="0">
                <a:solidFill>
                  <a:srgbClr val="C00000"/>
                </a:solidFill>
                <a:latin typeface="Times New Roman" pitchFamily="18" charset="0"/>
                <a:cs typeface="Times New Roman" pitchFamily="18" charset="0"/>
              </a:rPr>
              <a:t> ГРОМАДСЬКА  Префектура, як </a:t>
            </a:r>
            <a:r>
              <a:rPr lang="ru-RU" sz="2000" b="1" dirty="0" err="1" smtClean="0">
                <a:solidFill>
                  <a:srgbClr val="C00000"/>
                </a:solidFill>
                <a:latin typeface="Times New Roman" pitchFamily="18" charset="0"/>
                <a:cs typeface="Times New Roman" pitchFamily="18" charset="0"/>
              </a:rPr>
              <a:t>громадський</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повноправний</a:t>
            </a:r>
            <a:r>
              <a:rPr lang="ru-RU" sz="2000" b="1" dirty="0" smtClean="0">
                <a:solidFill>
                  <a:srgbClr val="C00000"/>
                </a:solidFill>
                <a:latin typeface="Times New Roman" pitchFamily="18" charset="0"/>
                <a:cs typeface="Times New Roman" pitchFamily="18" charset="0"/>
              </a:rPr>
              <a:t> орган. </a:t>
            </a:r>
            <a:r>
              <a:rPr lang="ru-RU" sz="2000" b="1" dirty="0" err="1" smtClean="0">
                <a:solidFill>
                  <a:srgbClr val="C00000"/>
                </a:solidFill>
                <a:latin typeface="Times New Roman" pitchFamily="18" charset="0"/>
                <a:cs typeface="Times New Roman" pitchFamily="18" charset="0"/>
              </a:rPr>
              <a:t>Це</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інструмент</a:t>
            </a:r>
            <a:r>
              <a:rPr lang="ru-RU" sz="2000" b="1" dirty="0" smtClean="0">
                <a:solidFill>
                  <a:srgbClr val="C00000"/>
                </a:solidFill>
                <a:latin typeface="Times New Roman" pitchFamily="18" charset="0"/>
                <a:cs typeface="Times New Roman" pitchFamily="18" charset="0"/>
              </a:rPr>
              <a:t>  контролю як </a:t>
            </a:r>
            <a:r>
              <a:rPr lang="ru-RU" sz="2000" b="1" dirty="0" err="1" smtClean="0">
                <a:solidFill>
                  <a:srgbClr val="C00000"/>
                </a:solidFill>
                <a:latin typeface="Times New Roman" pitchFamily="18" charset="0"/>
                <a:cs typeface="Times New Roman" pitchFamily="18" charset="0"/>
              </a:rPr>
              <a:t>складання</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планів</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розвитку</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міста</a:t>
            </a:r>
            <a:r>
              <a:rPr lang="ru-RU" sz="2000" b="1" dirty="0" smtClean="0">
                <a:solidFill>
                  <a:srgbClr val="C00000"/>
                </a:solidFill>
                <a:latin typeface="Times New Roman" pitchFamily="18" charset="0"/>
                <a:cs typeface="Times New Roman" pitchFamily="18" charset="0"/>
              </a:rPr>
              <a:t>, так  і ходу </a:t>
            </a:r>
            <a:r>
              <a:rPr lang="ru-RU" sz="2000" b="1" dirty="0" err="1" smtClean="0">
                <a:solidFill>
                  <a:srgbClr val="C00000"/>
                </a:solidFill>
                <a:latin typeface="Times New Roman" pitchFamily="18" charset="0"/>
                <a:cs typeface="Times New Roman" pitchFamily="18" charset="0"/>
              </a:rPr>
              <a:t>їх</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виконання</a:t>
            </a:r>
            <a:r>
              <a:rPr lang="ru-RU" sz="2000" b="1" dirty="0" smtClean="0">
                <a:solidFill>
                  <a:srgbClr val="C00000"/>
                </a:solidFill>
                <a:latin typeface="Times New Roman" pitchFamily="18" charset="0"/>
                <a:cs typeface="Times New Roman" pitchFamily="18" charset="0"/>
              </a:rPr>
              <a:t>.</a:t>
            </a:r>
            <a:endParaRPr lang="uk-UA" sz="20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107504" y="1556792"/>
            <a:ext cx="8928992" cy="5040560"/>
          </a:xfrm>
        </p:spPr>
        <p:txBody>
          <a:bodyPr>
            <a:normAutofit fontScale="92500" lnSpcReduction="10000"/>
          </a:bodyPr>
          <a:lstStyle/>
          <a:p>
            <a:pPr marL="0" indent="0" algn="just">
              <a:buNone/>
            </a:pPr>
            <a:r>
              <a:rPr lang="uk-UA" sz="2400" b="1" dirty="0">
                <a:solidFill>
                  <a:srgbClr val="002060"/>
                </a:solidFill>
                <a:latin typeface="Times New Roman" pitchFamily="18" charset="0"/>
                <a:cs typeface="Times New Roman" pitchFamily="18" charset="0"/>
              </a:rPr>
              <a:t>На </a:t>
            </a:r>
            <a:r>
              <a:rPr lang="uk-UA" sz="2400" b="1" dirty="0" smtClean="0">
                <a:solidFill>
                  <a:srgbClr val="002060"/>
                </a:solidFill>
                <a:latin typeface="Times New Roman" pitchFamily="18" charset="0"/>
                <a:cs typeface="Times New Roman" pitchFamily="18" charset="0"/>
              </a:rPr>
              <a:t>сьогодення </a:t>
            </a:r>
            <a:r>
              <a:rPr lang="uk-UA" sz="2400" b="1" dirty="0">
                <a:solidFill>
                  <a:srgbClr val="002060"/>
                </a:solidFill>
                <a:latin typeface="Times New Roman" pitchFamily="18" charset="0"/>
                <a:cs typeface="Times New Roman" pitchFamily="18" charset="0"/>
              </a:rPr>
              <a:t>Україна є єдиною країною в світі, де місцеві державні адміністрації виконують функції виконавчих органів обласних і районних рад, тобто одночасно виступають і як органи державної влади, і як виконавчі органи, отже, виникає дублювання </a:t>
            </a:r>
            <a:r>
              <a:rPr lang="uk-UA" sz="2400" b="1" dirty="0" smtClean="0">
                <a:solidFill>
                  <a:srgbClr val="002060"/>
                </a:solidFill>
                <a:latin typeface="Times New Roman" pitchFamily="18" charset="0"/>
                <a:cs typeface="Times New Roman" pitchFamily="18" charset="0"/>
              </a:rPr>
              <a:t>функцій. 4</a:t>
            </a:r>
            <a:r>
              <a:rPr lang="ru-RU" sz="2400" b="1" dirty="0" smtClean="0">
                <a:solidFill>
                  <a:srgbClr val="002060"/>
                </a:solidFill>
                <a:latin typeface="Times New Roman" pitchFamily="18" charset="0"/>
                <a:cs typeface="Times New Roman" pitchFamily="18" charset="0"/>
              </a:rPr>
              <a:t> </a:t>
            </a:r>
            <a:r>
              <a:rPr lang="ru-RU" sz="2400" b="1" dirty="0">
                <a:solidFill>
                  <a:srgbClr val="002060"/>
                </a:solidFill>
                <a:latin typeface="Times New Roman" pitchFamily="18" charset="0"/>
                <a:cs typeface="Times New Roman" pitchFamily="18" charset="0"/>
              </a:rPr>
              <a:t>роки тому </a:t>
            </a:r>
            <a:r>
              <a:rPr lang="ru-RU" sz="2400" b="1" dirty="0" err="1">
                <a:solidFill>
                  <a:srgbClr val="002060"/>
                </a:solidFill>
                <a:latin typeface="Times New Roman" pitchFamily="18" charset="0"/>
                <a:cs typeface="Times New Roman" pitchFamily="18" charset="0"/>
              </a:rPr>
              <a:t>була</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прийнята</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Концепція</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реформування</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місцевого</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самоврядування</a:t>
            </a:r>
            <a:r>
              <a:rPr lang="ru-RU" sz="2400" b="1" dirty="0">
                <a:solidFill>
                  <a:srgbClr val="002060"/>
                </a:solidFill>
                <a:latin typeface="Times New Roman" pitchFamily="18" charset="0"/>
                <a:cs typeface="Times New Roman" pitchFamily="18" charset="0"/>
              </a:rPr>
              <a:t> та </a:t>
            </a:r>
            <a:r>
              <a:rPr lang="ru-RU" sz="2400" b="1" dirty="0" err="1">
                <a:solidFill>
                  <a:srgbClr val="002060"/>
                </a:solidFill>
                <a:latin typeface="Times New Roman" pitchFamily="18" charset="0"/>
                <a:cs typeface="Times New Roman" pitchFamily="18" charset="0"/>
              </a:rPr>
              <a:t>територіальної</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організації</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влади</a:t>
            </a:r>
            <a:r>
              <a:rPr lang="ru-RU" sz="2400" b="1" dirty="0">
                <a:solidFill>
                  <a:srgbClr val="002060"/>
                </a:solidFill>
                <a:latin typeface="Times New Roman" pitchFamily="18" charset="0"/>
                <a:cs typeface="Times New Roman" pitchFamily="18" charset="0"/>
              </a:rPr>
              <a:t>, де </a:t>
            </a:r>
            <a:r>
              <a:rPr lang="ru-RU" sz="2400" b="1" dirty="0" err="1">
                <a:solidFill>
                  <a:srgbClr val="002060"/>
                </a:solidFill>
                <a:latin typeface="Times New Roman" pitchFamily="18" charset="0"/>
                <a:cs typeface="Times New Roman" pitchFamily="18" charset="0"/>
              </a:rPr>
              <a:t>було</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закладено</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позицію</a:t>
            </a:r>
            <a:r>
              <a:rPr lang="ru-RU" sz="2400" b="1" dirty="0">
                <a:solidFill>
                  <a:srgbClr val="002060"/>
                </a:solidFill>
                <a:latin typeface="Times New Roman" pitchFamily="18" charset="0"/>
                <a:cs typeface="Times New Roman" pitchFamily="18" charset="0"/>
              </a:rPr>
              <a:t> про те, </a:t>
            </a:r>
            <a:r>
              <a:rPr lang="ru-RU" sz="2400" b="1" dirty="0" err="1">
                <a:solidFill>
                  <a:srgbClr val="002060"/>
                </a:solidFill>
                <a:latin typeface="Times New Roman" pitchFamily="18" charset="0"/>
                <a:cs typeface="Times New Roman" pitchFamily="18" charset="0"/>
              </a:rPr>
              <a:t>що</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має</a:t>
            </a:r>
            <a:r>
              <a:rPr lang="ru-RU" sz="2400" b="1" dirty="0">
                <a:solidFill>
                  <a:srgbClr val="002060"/>
                </a:solidFill>
                <a:latin typeface="Times New Roman" pitchFamily="18" charset="0"/>
                <a:cs typeface="Times New Roman" pitchFamily="18" charset="0"/>
              </a:rPr>
              <a:t> бути </a:t>
            </a:r>
            <a:r>
              <a:rPr lang="ru-RU" sz="2400" b="1" dirty="0" err="1">
                <a:solidFill>
                  <a:srgbClr val="002060"/>
                </a:solidFill>
                <a:latin typeface="Times New Roman" pitchFamily="18" charset="0"/>
                <a:cs typeface="Times New Roman" pitchFamily="18" charset="0"/>
              </a:rPr>
              <a:t>змінена</a:t>
            </a:r>
            <a:r>
              <a:rPr lang="ru-RU" sz="2400" b="1" dirty="0">
                <a:solidFill>
                  <a:srgbClr val="002060"/>
                </a:solidFill>
                <a:latin typeface="Times New Roman" pitchFamily="18" charset="0"/>
                <a:cs typeface="Times New Roman" pitchFamily="18" charset="0"/>
              </a:rPr>
              <a:t> природа </a:t>
            </a:r>
            <a:r>
              <a:rPr lang="ru-RU" sz="2400" b="1" dirty="0" err="1">
                <a:solidFill>
                  <a:srgbClr val="002060"/>
                </a:solidFill>
                <a:latin typeface="Times New Roman" pitchFamily="18" charset="0"/>
                <a:cs typeface="Times New Roman" pitchFamily="18" charset="0"/>
              </a:rPr>
              <a:t>місцевих</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державних</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адміністрацій</a:t>
            </a:r>
            <a:r>
              <a:rPr lang="ru-RU" sz="2400" b="1" dirty="0" smtClean="0">
                <a:solidFill>
                  <a:srgbClr val="002060"/>
                </a:solidFill>
                <a:latin typeface="Times New Roman" pitchFamily="18" charset="0"/>
                <a:cs typeface="Times New Roman" pitchFamily="18" charset="0"/>
              </a:rPr>
              <a:t>. Але </a:t>
            </a:r>
            <a:r>
              <a:rPr lang="ru-RU" sz="2400" b="1" dirty="0" err="1" smtClean="0">
                <a:solidFill>
                  <a:srgbClr val="002060"/>
                </a:solidFill>
                <a:latin typeface="Times New Roman" pitchFamily="18" charset="0"/>
                <a:cs typeface="Times New Roman" pitchFamily="18" charset="0"/>
              </a:rPr>
              <a:t>потрібні</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функції</a:t>
            </a:r>
            <a:r>
              <a:rPr lang="ru-RU" sz="2400" b="1" dirty="0" smtClean="0">
                <a:solidFill>
                  <a:srgbClr val="002060"/>
                </a:solidFill>
                <a:latin typeface="Times New Roman" pitchFamily="18" charset="0"/>
                <a:cs typeface="Times New Roman" pitchFamily="18" charset="0"/>
              </a:rPr>
              <a:t> контрольно-</a:t>
            </a:r>
            <a:r>
              <a:rPr lang="ru-RU" sz="2400" b="1" dirty="0" err="1" smtClean="0">
                <a:solidFill>
                  <a:srgbClr val="002060"/>
                </a:solidFill>
                <a:latin typeface="Times New Roman" pitchFamily="18" charset="0"/>
                <a:cs typeface="Times New Roman" pitchFamily="18" charset="0"/>
              </a:rPr>
              <a:t>наглядових</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органів</a:t>
            </a:r>
            <a:r>
              <a:rPr lang="ru-RU" sz="2400" b="1" dirty="0" smtClean="0">
                <a:solidFill>
                  <a:srgbClr val="002060"/>
                </a:solidFill>
                <a:latin typeface="Times New Roman" pitchFamily="18" charset="0"/>
                <a:cs typeface="Times New Roman" pitchFamily="18" charset="0"/>
              </a:rPr>
              <a:t> </a:t>
            </a:r>
            <a:r>
              <a:rPr lang="ru-RU" sz="2400" b="1" dirty="0">
                <a:solidFill>
                  <a:srgbClr val="002060"/>
                </a:solidFill>
                <a:latin typeface="Times New Roman" pitchFamily="18" charset="0"/>
                <a:cs typeface="Times New Roman" pitchFamily="18" charset="0"/>
              </a:rPr>
              <a:t>– </a:t>
            </a:r>
            <a:r>
              <a:rPr lang="ru-RU" sz="2400" b="1" dirty="0" smtClean="0">
                <a:solidFill>
                  <a:srgbClr val="002060"/>
                </a:solidFill>
                <a:latin typeface="Times New Roman" pitchFamily="18" charset="0"/>
                <a:cs typeface="Times New Roman" pitchFamily="18" charset="0"/>
              </a:rPr>
              <a:t>префектур.</a:t>
            </a:r>
            <a:r>
              <a:rPr lang="ru-RU" sz="2400" b="1" dirty="0" smtClean="0">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Необхідний</a:t>
            </a:r>
            <a:r>
              <a:rPr lang="ru-RU" sz="2400" b="1" dirty="0" smtClean="0">
                <a:solidFill>
                  <a:srgbClr val="7030A0"/>
                </a:solidFill>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дієвий</a:t>
            </a:r>
            <a:r>
              <a:rPr lang="ru-RU" sz="2400" b="1" dirty="0" smtClean="0">
                <a:solidFill>
                  <a:srgbClr val="7030A0"/>
                </a:solidFill>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механізм</a:t>
            </a:r>
            <a:r>
              <a:rPr lang="ru-RU" sz="2400" b="1" dirty="0" smtClean="0">
                <a:solidFill>
                  <a:srgbClr val="7030A0"/>
                </a:solidFill>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переформатування</a:t>
            </a:r>
            <a:r>
              <a:rPr lang="ru-RU" sz="2400" b="1" dirty="0" smtClean="0">
                <a:solidFill>
                  <a:srgbClr val="7030A0"/>
                </a:solidFill>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структури</a:t>
            </a:r>
            <a:r>
              <a:rPr lang="ru-RU" sz="2400" b="1" dirty="0" smtClean="0">
                <a:solidFill>
                  <a:srgbClr val="7030A0"/>
                </a:solidFill>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органів</a:t>
            </a:r>
            <a:r>
              <a:rPr lang="ru-RU" sz="2400" b="1" dirty="0" smtClean="0">
                <a:solidFill>
                  <a:srgbClr val="7030A0"/>
                </a:solidFill>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місцевого</a:t>
            </a:r>
            <a:r>
              <a:rPr lang="ru-RU" sz="2400" b="1" dirty="0" smtClean="0">
                <a:solidFill>
                  <a:srgbClr val="7030A0"/>
                </a:solidFill>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самоврядування</a:t>
            </a:r>
            <a:r>
              <a:rPr lang="ru-RU" sz="2400" b="1" dirty="0" smtClean="0">
                <a:solidFill>
                  <a:srgbClr val="7030A0"/>
                </a:solidFill>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скорочення</a:t>
            </a:r>
            <a:r>
              <a:rPr lang="ru-RU" sz="2400" b="1" dirty="0" smtClean="0">
                <a:solidFill>
                  <a:srgbClr val="7030A0"/>
                </a:solidFill>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управлінців</a:t>
            </a:r>
            <a:r>
              <a:rPr lang="ru-RU" sz="2400" b="1" dirty="0" smtClean="0">
                <a:solidFill>
                  <a:srgbClr val="7030A0"/>
                </a:solidFill>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рядових</a:t>
            </a:r>
            <a:r>
              <a:rPr lang="ru-RU" sz="2400" b="1" dirty="0" smtClean="0">
                <a:solidFill>
                  <a:srgbClr val="7030A0"/>
                </a:solidFill>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чиновників</a:t>
            </a:r>
            <a:r>
              <a:rPr lang="ru-RU" sz="2400" b="1" dirty="0" smtClean="0">
                <a:solidFill>
                  <a:srgbClr val="7030A0"/>
                </a:solidFill>
                <a:latin typeface="Times New Roman" pitchFamily="18" charset="0"/>
                <a:cs typeface="Times New Roman" pitchFamily="18" charset="0"/>
              </a:rPr>
              <a:t>, обслуги. Херсон-</a:t>
            </a:r>
            <a:r>
              <a:rPr lang="ru-RU" sz="2400" b="1" dirty="0" err="1" smtClean="0">
                <a:solidFill>
                  <a:srgbClr val="7030A0"/>
                </a:solidFill>
                <a:latin typeface="Times New Roman" pitchFamily="18" charset="0"/>
                <a:cs typeface="Times New Roman" pitchFamily="18" charset="0"/>
              </a:rPr>
              <a:t>це</a:t>
            </a:r>
            <a:r>
              <a:rPr lang="ru-RU" sz="2400" b="1" dirty="0" smtClean="0">
                <a:solidFill>
                  <a:srgbClr val="7030A0"/>
                </a:solidFill>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сьогодні</a:t>
            </a:r>
            <a:r>
              <a:rPr lang="ru-RU" sz="2400" b="1" dirty="0" smtClean="0">
                <a:solidFill>
                  <a:srgbClr val="7030A0"/>
                </a:solidFill>
                <a:latin typeface="Times New Roman" pitchFamily="18" charset="0"/>
                <a:cs typeface="Times New Roman" pitchFamily="18" charset="0"/>
              </a:rPr>
              <a:t> 543 чиновника та </a:t>
            </a:r>
            <a:r>
              <a:rPr lang="ru-RU" sz="2400" b="1" dirty="0" err="1" smtClean="0">
                <a:solidFill>
                  <a:srgbClr val="7030A0"/>
                </a:solidFill>
                <a:latin typeface="Times New Roman" pitchFamily="18" charset="0"/>
                <a:cs typeface="Times New Roman" pitchFamily="18" charset="0"/>
              </a:rPr>
              <a:t>ще</a:t>
            </a:r>
            <a:r>
              <a:rPr lang="ru-RU" sz="2400" b="1" dirty="0" smtClean="0">
                <a:solidFill>
                  <a:srgbClr val="7030A0"/>
                </a:solidFill>
                <a:latin typeface="Times New Roman" pitchFamily="18" charset="0"/>
                <a:cs typeface="Times New Roman" pitchFamily="18" charset="0"/>
              </a:rPr>
              <a:t> 3 </a:t>
            </a:r>
            <a:r>
              <a:rPr lang="ru-RU" sz="2400" b="1" dirty="0" err="1" smtClean="0">
                <a:solidFill>
                  <a:srgbClr val="7030A0"/>
                </a:solidFill>
                <a:latin typeface="Times New Roman" pitchFamily="18" charset="0"/>
                <a:cs typeface="Times New Roman" pitchFamily="18" charset="0"/>
              </a:rPr>
              <a:t>районні</a:t>
            </a:r>
            <a:r>
              <a:rPr lang="ru-RU" sz="2400" b="1" dirty="0" smtClean="0">
                <a:solidFill>
                  <a:srgbClr val="7030A0"/>
                </a:solidFill>
                <a:latin typeface="Times New Roman" pitchFamily="18" charset="0"/>
                <a:cs typeface="Times New Roman" pitchFamily="18" charset="0"/>
              </a:rPr>
              <a:t> ради,  по 107 </a:t>
            </a:r>
            <a:r>
              <a:rPr lang="ru-RU" sz="2400" b="1" dirty="0" err="1" smtClean="0">
                <a:solidFill>
                  <a:srgbClr val="7030A0"/>
                </a:solidFill>
                <a:latin typeface="Times New Roman" pitchFamily="18" charset="0"/>
                <a:cs typeface="Times New Roman" pitchFamily="18" charset="0"/>
              </a:rPr>
              <a:t>працівників</a:t>
            </a:r>
            <a:r>
              <a:rPr lang="ru-RU" sz="2400" b="1" dirty="0" smtClean="0">
                <a:solidFill>
                  <a:srgbClr val="7030A0"/>
                </a:solidFill>
                <a:latin typeface="Times New Roman" pitchFamily="18" charset="0"/>
                <a:cs typeface="Times New Roman" pitchFamily="18" charset="0"/>
              </a:rPr>
              <a:t>), з </a:t>
            </a:r>
            <a:r>
              <a:rPr lang="ru-RU" sz="2400" b="1" dirty="0" err="1" smtClean="0">
                <a:solidFill>
                  <a:srgbClr val="7030A0"/>
                </a:solidFill>
                <a:latin typeface="Times New Roman" pitchFamily="18" charset="0"/>
                <a:cs typeface="Times New Roman" pitchFamily="18" charset="0"/>
              </a:rPr>
              <a:t>негативним</a:t>
            </a:r>
            <a:r>
              <a:rPr lang="ru-RU" sz="2400" b="1" dirty="0" smtClean="0">
                <a:solidFill>
                  <a:srgbClr val="7030A0"/>
                </a:solidFill>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показником</a:t>
            </a:r>
            <a:r>
              <a:rPr lang="ru-RU" sz="2400" b="1" dirty="0" smtClean="0">
                <a:solidFill>
                  <a:srgbClr val="7030A0"/>
                </a:solidFill>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управління</a:t>
            </a:r>
            <a:r>
              <a:rPr lang="ru-RU" sz="2400" b="1" dirty="0" smtClean="0">
                <a:solidFill>
                  <a:srgbClr val="7030A0"/>
                </a:solidFill>
                <a:latin typeface="Times New Roman" pitchFamily="18" charset="0"/>
                <a:cs typeface="Times New Roman" pitchFamily="18" charset="0"/>
              </a:rPr>
              <a:t> та </a:t>
            </a:r>
            <a:r>
              <a:rPr lang="ru-RU" sz="2400" b="1" dirty="0" err="1" smtClean="0">
                <a:solidFill>
                  <a:srgbClr val="7030A0"/>
                </a:solidFill>
                <a:latin typeface="Times New Roman" pitchFamily="18" charset="0"/>
                <a:cs typeface="Times New Roman" pitchFamily="18" charset="0"/>
              </a:rPr>
              <a:t>доброчестності</a:t>
            </a:r>
            <a:r>
              <a:rPr lang="ru-RU" sz="2400" b="1" dirty="0" smtClean="0">
                <a:solidFill>
                  <a:srgbClr val="7030A0"/>
                </a:solidFill>
                <a:latin typeface="Times New Roman" pitchFamily="18" charset="0"/>
                <a:cs typeface="Times New Roman" pitchFamily="18" charset="0"/>
              </a:rPr>
              <a:t>. А бюджет </a:t>
            </a:r>
            <a:r>
              <a:rPr lang="ru-RU" sz="2400" b="1" dirty="0" err="1" smtClean="0">
                <a:solidFill>
                  <a:srgbClr val="7030A0"/>
                </a:solidFill>
                <a:latin typeface="Times New Roman" pitchFamily="18" charset="0"/>
                <a:cs typeface="Times New Roman" pitchFamily="18" charset="0"/>
              </a:rPr>
              <a:t>розвитку</a:t>
            </a:r>
            <a:r>
              <a:rPr lang="ru-RU" sz="2400" b="1" dirty="0" smtClean="0">
                <a:solidFill>
                  <a:srgbClr val="7030A0"/>
                </a:solidFill>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міста</a:t>
            </a:r>
            <a:r>
              <a:rPr lang="ru-RU" sz="2400" b="1" dirty="0" smtClean="0">
                <a:solidFill>
                  <a:srgbClr val="7030A0"/>
                </a:solidFill>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отримує</a:t>
            </a:r>
            <a:r>
              <a:rPr lang="ru-RU" sz="2400" b="1" dirty="0" smtClean="0">
                <a:solidFill>
                  <a:srgbClr val="7030A0"/>
                </a:solidFill>
                <a:latin typeface="Times New Roman" pitchFamily="18" charset="0"/>
                <a:cs typeface="Times New Roman" pitchFamily="18" charset="0"/>
              </a:rPr>
              <a:t> з </a:t>
            </a:r>
            <a:r>
              <a:rPr lang="ru-RU" sz="2400" b="1" dirty="0" err="1" smtClean="0">
                <a:solidFill>
                  <a:srgbClr val="7030A0"/>
                </a:solidFill>
                <a:latin typeface="Times New Roman" pitchFamily="18" charset="0"/>
                <a:cs typeface="Times New Roman" pitchFamily="18" charset="0"/>
              </a:rPr>
              <a:t>місцевого</a:t>
            </a:r>
            <a:r>
              <a:rPr lang="ru-RU" sz="2400" b="1" dirty="0" smtClean="0">
                <a:solidFill>
                  <a:srgbClr val="7030A0"/>
                </a:solidFill>
                <a:latin typeface="Times New Roman" pitchFamily="18" charset="0"/>
                <a:cs typeface="Times New Roman" pitchFamily="18" charset="0"/>
              </a:rPr>
              <a:t> бюджету </a:t>
            </a:r>
            <a:r>
              <a:rPr lang="ru-RU" sz="2400" b="1" dirty="0" err="1" smtClean="0">
                <a:solidFill>
                  <a:srgbClr val="7030A0"/>
                </a:solidFill>
                <a:latin typeface="Times New Roman" pitchFamily="18" charset="0"/>
                <a:cs typeface="Times New Roman" pitchFamily="18" charset="0"/>
              </a:rPr>
              <a:t>лише</a:t>
            </a:r>
            <a:r>
              <a:rPr lang="ru-RU" sz="2400" b="1" dirty="0" smtClean="0">
                <a:solidFill>
                  <a:srgbClr val="7030A0"/>
                </a:solidFill>
                <a:latin typeface="Times New Roman" pitchFamily="18" charset="0"/>
                <a:cs typeface="Times New Roman" pitchFamily="18" charset="0"/>
              </a:rPr>
              <a:t> 330млн.грн., а </a:t>
            </a:r>
            <a:r>
              <a:rPr lang="ru-RU" sz="2400" b="1" dirty="0" err="1" smtClean="0">
                <a:solidFill>
                  <a:srgbClr val="7030A0"/>
                </a:solidFill>
                <a:latin typeface="Times New Roman" pitchFamily="18" charset="0"/>
                <a:cs typeface="Times New Roman" pitchFamily="18" charset="0"/>
              </a:rPr>
              <a:t>це</a:t>
            </a:r>
            <a:r>
              <a:rPr lang="ru-RU" sz="2400" b="1" dirty="0" smtClean="0">
                <a:solidFill>
                  <a:srgbClr val="7030A0"/>
                </a:solidFill>
                <a:latin typeface="Times New Roman" pitchFamily="18" charset="0"/>
                <a:cs typeface="Times New Roman" pitchFamily="18" charset="0"/>
              </a:rPr>
              <a:t> 10% </a:t>
            </a:r>
            <a:r>
              <a:rPr lang="ru-RU" sz="2400" b="1" dirty="0" err="1" smtClean="0">
                <a:solidFill>
                  <a:srgbClr val="7030A0"/>
                </a:solidFill>
                <a:latin typeface="Times New Roman" pitchFamily="18" charset="0"/>
                <a:cs typeface="Times New Roman" pitchFamily="18" charset="0"/>
              </a:rPr>
              <a:t>від</a:t>
            </a:r>
            <a:r>
              <a:rPr lang="ru-RU" sz="2400" b="1" dirty="0" smtClean="0">
                <a:solidFill>
                  <a:srgbClr val="7030A0"/>
                </a:solidFill>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загального</a:t>
            </a:r>
            <a:r>
              <a:rPr lang="ru-RU" sz="2400" b="1" dirty="0" smtClean="0">
                <a:solidFill>
                  <a:srgbClr val="7030A0"/>
                </a:solidFill>
                <a:latin typeface="Times New Roman" pitchFamily="18" charset="0"/>
                <a:cs typeface="Times New Roman" pitchFamily="18" charset="0"/>
              </a:rPr>
              <a:t> бюджету у 3млрд.163 </a:t>
            </a:r>
            <a:r>
              <a:rPr lang="ru-RU" sz="2400" b="1" dirty="0" err="1" smtClean="0">
                <a:solidFill>
                  <a:srgbClr val="7030A0"/>
                </a:solidFill>
                <a:latin typeface="Times New Roman" pitchFamily="18" charset="0"/>
                <a:cs typeface="Times New Roman" pitchFamily="18" charset="0"/>
              </a:rPr>
              <a:t>млн.грн</a:t>
            </a:r>
            <a:r>
              <a:rPr lang="ru-RU" sz="2400" b="1" dirty="0" smtClean="0">
                <a:solidFill>
                  <a:srgbClr val="7030A0"/>
                </a:solidFill>
                <a:latin typeface="Times New Roman" pitchFamily="18" charset="0"/>
                <a:cs typeface="Times New Roman" pitchFamily="18" charset="0"/>
              </a:rPr>
              <a:t>. за </a:t>
            </a:r>
            <a:r>
              <a:rPr lang="ru-RU" sz="2400" b="1" dirty="0" err="1" smtClean="0">
                <a:solidFill>
                  <a:srgbClr val="7030A0"/>
                </a:solidFill>
                <a:latin typeface="Times New Roman" pitchFamily="18" charset="0"/>
                <a:cs typeface="Times New Roman" pitchFamily="18" charset="0"/>
              </a:rPr>
              <a:t>Звітом</a:t>
            </a:r>
            <a:r>
              <a:rPr lang="ru-RU" sz="2400" b="1" dirty="0" smtClean="0">
                <a:solidFill>
                  <a:srgbClr val="7030A0"/>
                </a:solidFill>
                <a:latin typeface="Times New Roman" pitchFamily="18" charset="0"/>
                <a:cs typeface="Times New Roman" pitchFamily="18" charset="0"/>
              </a:rPr>
              <a:t> 2019року.</a:t>
            </a:r>
          </a:p>
          <a:p>
            <a:pPr marL="0" indent="0" algn="just">
              <a:buNone/>
            </a:pPr>
            <a:endParaRPr lang="uk-UA" dirty="0">
              <a:latin typeface="Times New Roman" pitchFamily="18" charset="0"/>
              <a:cs typeface="Times New Roman" pitchFamily="18" charset="0"/>
            </a:endParaRPr>
          </a:p>
        </p:txBody>
      </p:sp>
      <p:sp>
        <p:nvSpPr>
          <p:cNvPr id="4" name="Заголовок 1"/>
          <p:cNvSpPr txBox="1">
            <a:spLocks/>
          </p:cNvSpPr>
          <p:nvPr/>
        </p:nvSpPr>
        <p:spPr>
          <a:xfrm>
            <a:off x="0" y="6669359"/>
            <a:ext cx="9144000" cy="346349"/>
          </a:xfrm>
          <a:prstGeom prst="rect">
            <a:avLst/>
          </a:prstGeom>
          <a:solidFill>
            <a:schemeClr val="accent4">
              <a:lumMod val="60000"/>
              <a:lumOff val="40000"/>
            </a:schemeClr>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b="1" i="1" dirty="0">
              <a:solidFill>
                <a:schemeClr val="tx1"/>
              </a:solidFill>
              <a:latin typeface="Batang" panose="02030600000101010101" pitchFamily="18" charset="-127"/>
              <a:ea typeface="Batang" panose="02030600000101010101" pitchFamily="18" charset="-127"/>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88017211-1C71-4E53-96F1-59811DE43F6F}"/>
              </a:ext>
            </a:extLst>
          </p:cNvPr>
          <p:cNvGraphicFramePr>
            <a:graphicFrameLocks noGrp="1"/>
          </p:cNvGraphicFramePr>
          <p:nvPr>
            <p:extLst>
              <p:ext uri="{D42A27DB-BD31-4B8C-83A1-F6EECF244321}">
                <p14:modId xmlns:p14="http://schemas.microsoft.com/office/powerpoint/2010/main" val="322757133"/>
              </p:ext>
            </p:extLst>
          </p:nvPr>
        </p:nvGraphicFramePr>
        <p:xfrm>
          <a:off x="251520" y="5702384"/>
          <a:ext cx="8712968" cy="1155616"/>
        </p:xfrm>
        <a:graphic>
          <a:graphicData uri="http://schemas.openxmlformats.org/drawingml/2006/table">
            <a:tbl>
              <a:tblPr firstRow="1" bandRow="1">
                <a:tableStyleId>{5C22544A-7EE6-4342-B048-85BDC9FD1C3A}</a:tableStyleId>
              </a:tblPr>
              <a:tblGrid>
                <a:gridCol w="8712968">
                  <a:extLst>
                    <a:ext uri="{9D8B030D-6E8A-4147-A177-3AD203B41FA5}">
                      <a16:colId xmlns:a16="http://schemas.microsoft.com/office/drawing/2014/main" val="3857182367"/>
                    </a:ext>
                  </a:extLst>
                </a:gridCol>
              </a:tblGrid>
              <a:tr h="1155616">
                <a:tc>
                  <a:txBody>
                    <a:bodyPr/>
                    <a:lstStyle/>
                    <a:p>
                      <a:r>
                        <a:rPr lang="uk-UA" sz="2400" dirty="0" smtClean="0">
                          <a:solidFill>
                            <a:srgbClr val="C00000"/>
                          </a:solidFill>
                        </a:rPr>
                        <a:t>Чекаємо змін?</a:t>
                      </a:r>
                      <a:r>
                        <a:rPr lang="uk-UA" sz="2400" baseline="0" dirty="0" smtClean="0">
                          <a:solidFill>
                            <a:srgbClr val="C00000"/>
                          </a:solidFill>
                        </a:rPr>
                        <a:t>    </a:t>
                      </a:r>
                      <a:r>
                        <a:rPr lang="uk-UA" sz="2400" dirty="0" smtClean="0">
                          <a:solidFill>
                            <a:srgbClr val="C00000"/>
                          </a:solidFill>
                        </a:rPr>
                        <a:t>Чи все ж таки їх робимо?       РАЗОМ</a:t>
                      </a:r>
                      <a:endParaRPr lang="uk-UA" sz="2400" dirty="0">
                        <a:solidFill>
                          <a:srgbClr val="C00000"/>
                        </a:solidFill>
                      </a:endParaRPr>
                    </a:p>
                    <a:p>
                      <a:endParaRPr lang="ru-RU" sz="2400" dirty="0">
                        <a:solidFill>
                          <a:srgbClr val="C00000"/>
                        </a:solidFill>
                      </a:endParaRPr>
                    </a:p>
                  </a:txBody>
                  <a:tcPr/>
                </a:tc>
                <a:extLst>
                  <a:ext uri="{0D108BD9-81ED-4DB2-BD59-A6C34878D82A}">
                    <a16:rowId xmlns:a16="http://schemas.microsoft.com/office/drawing/2014/main" val="1435594435"/>
                  </a:ext>
                </a:extLst>
              </a:tr>
            </a:tbl>
          </a:graphicData>
        </a:graphic>
      </p:graphicFrame>
      <p:sp>
        <p:nvSpPr>
          <p:cNvPr id="2" name="Объект 1"/>
          <p:cNvSpPr>
            <a:spLocks noGrp="1"/>
          </p:cNvSpPr>
          <p:nvPr>
            <p:ph idx="1"/>
          </p:nvPr>
        </p:nvSpPr>
        <p:spPr>
          <a:xfrm>
            <a:off x="251520" y="188641"/>
            <a:ext cx="8892480" cy="5544615"/>
          </a:xfrm>
        </p:spPr>
        <p:txBody>
          <a:bodyPr>
            <a:normAutofit fontScale="85000" lnSpcReduction="20000"/>
          </a:bodyPr>
          <a:lstStyle/>
          <a:p>
            <a:pPr marL="0" indent="0">
              <a:buNone/>
            </a:pPr>
            <a:r>
              <a:rPr lang="ru-RU" sz="2400" b="1" dirty="0" err="1" smtClean="0">
                <a:solidFill>
                  <a:srgbClr val="002060"/>
                </a:solidFill>
              </a:rPr>
              <a:t>Загально</a:t>
            </a:r>
            <a:r>
              <a:rPr lang="ru-RU" sz="2400" b="1" dirty="0" smtClean="0">
                <a:solidFill>
                  <a:srgbClr val="002060"/>
                </a:solidFill>
              </a:rPr>
              <a:t> по </a:t>
            </a:r>
            <a:r>
              <a:rPr lang="ru-RU" sz="2400" b="1" dirty="0" err="1" smtClean="0">
                <a:solidFill>
                  <a:srgbClr val="002060"/>
                </a:solidFill>
              </a:rPr>
              <a:t>області</a:t>
            </a:r>
            <a:r>
              <a:rPr lang="ru-RU" sz="2400" b="1" dirty="0" smtClean="0">
                <a:solidFill>
                  <a:srgbClr val="002060"/>
                </a:solidFill>
              </a:rPr>
              <a:t>:</a:t>
            </a:r>
          </a:p>
          <a:p>
            <a:pPr marL="0" indent="0">
              <a:buNone/>
            </a:pPr>
            <a:r>
              <a:rPr lang="ru-RU" sz="2400" b="1" dirty="0" smtClean="0">
                <a:solidFill>
                  <a:srgbClr val="002060"/>
                </a:solidFill>
              </a:rPr>
              <a:t>1. треба </a:t>
            </a:r>
            <a:r>
              <a:rPr lang="ru-RU" sz="2400" b="1" dirty="0" err="1">
                <a:solidFill>
                  <a:srgbClr val="002060"/>
                </a:solidFill>
              </a:rPr>
              <a:t>оптимізувати</a:t>
            </a:r>
            <a:r>
              <a:rPr lang="ru-RU" sz="2400" b="1" dirty="0">
                <a:solidFill>
                  <a:srgbClr val="002060"/>
                </a:solidFill>
              </a:rPr>
              <a:t> </a:t>
            </a:r>
            <a:r>
              <a:rPr lang="ru-RU" sz="2400" b="1" dirty="0" err="1">
                <a:solidFill>
                  <a:srgbClr val="002060"/>
                </a:solidFill>
              </a:rPr>
              <a:t>адміністративно-територіальний</a:t>
            </a:r>
            <a:r>
              <a:rPr lang="ru-RU" sz="2400" b="1" dirty="0">
                <a:solidFill>
                  <a:srgbClr val="002060"/>
                </a:solidFill>
              </a:rPr>
              <a:t> </a:t>
            </a:r>
            <a:r>
              <a:rPr lang="ru-RU" sz="2400" b="1" dirty="0" err="1" smtClean="0">
                <a:solidFill>
                  <a:srgbClr val="002060"/>
                </a:solidFill>
              </a:rPr>
              <a:t>устрій</a:t>
            </a:r>
            <a:r>
              <a:rPr lang="ru-RU" sz="2400" b="1" dirty="0" smtClean="0">
                <a:solidFill>
                  <a:srgbClr val="002060"/>
                </a:solidFill>
              </a:rPr>
              <a:t>, і </a:t>
            </a:r>
            <a:r>
              <a:rPr lang="ru-RU" sz="2400" b="1" dirty="0" err="1" smtClean="0">
                <a:solidFill>
                  <a:srgbClr val="002060"/>
                </a:solidFill>
              </a:rPr>
              <a:t>надати</a:t>
            </a:r>
            <a:r>
              <a:rPr lang="ru-RU" sz="2400" b="1" dirty="0" smtClean="0">
                <a:solidFill>
                  <a:srgbClr val="002060"/>
                </a:solidFill>
              </a:rPr>
              <a:t> </a:t>
            </a:r>
            <a:r>
              <a:rPr lang="ru-RU" sz="2400" b="1" dirty="0" err="1" smtClean="0">
                <a:solidFill>
                  <a:srgbClr val="002060"/>
                </a:solidFill>
              </a:rPr>
              <a:t>створеним</a:t>
            </a:r>
            <a:r>
              <a:rPr lang="ru-RU" sz="2400" b="1" dirty="0" smtClean="0">
                <a:solidFill>
                  <a:srgbClr val="002060"/>
                </a:solidFill>
              </a:rPr>
              <a:t>  префектурам </a:t>
            </a:r>
            <a:r>
              <a:rPr lang="ru-RU" sz="2400" b="1" dirty="0" err="1" smtClean="0">
                <a:solidFill>
                  <a:srgbClr val="002060"/>
                </a:solidFill>
              </a:rPr>
              <a:t>суто</a:t>
            </a:r>
            <a:r>
              <a:rPr lang="ru-RU" sz="2400" b="1" dirty="0" smtClean="0">
                <a:solidFill>
                  <a:srgbClr val="002060"/>
                </a:solidFill>
              </a:rPr>
              <a:t> </a:t>
            </a:r>
            <a:r>
              <a:rPr lang="ru-RU" sz="2400" b="1" dirty="0" err="1" smtClean="0">
                <a:solidFill>
                  <a:srgbClr val="002060"/>
                </a:solidFill>
              </a:rPr>
              <a:t>контрольні</a:t>
            </a:r>
            <a:r>
              <a:rPr lang="ru-RU" sz="2400" b="1" dirty="0" smtClean="0">
                <a:solidFill>
                  <a:srgbClr val="002060"/>
                </a:solidFill>
              </a:rPr>
              <a:t> та </a:t>
            </a:r>
            <a:r>
              <a:rPr lang="ru-RU" sz="2400" b="1" dirty="0" err="1" smtClean="0">
                <a:solidFill>
                  <a:srgbClr val="002060"/>
                </a:solidFill>
              </a:rPr>
              <a:t>наглядові</a:t>
            </a:r>
            <a:r>
              <a:rPr lang="ru-RU" sz="2400" b="1" dirty="0" smtClean="0">
                <a:solidFill>
                  <a:srgbClr val="002060"/>
                </a:solidFill>
              </a:rPr>
              <a:t> </a:t>
            </a:r>
            <a:r>
              <a:rPr lang="ru-RU" sz="2400" b="1" dirty="0" err="1" smtClean="0">
                <a:solidFill>
                  <a:srgbClr val="002060"/>
                </a:solidFill>
              </a:rPr>
              <a:t>функції</a:t>
            </a:r>
            <a:r>
              <a:rPr lang="ru-RU" sz="2400" b="1" dirty="0" smtClean="0">
                <a:solidFill>
                  <a:srgbClr val="002060"/>
                </a:solidFill>
              </a:rPr>
              <a:t>, </a:t>
            </a:r>
            <a:r>
              <a:rPr lang="ru-RU" sz="2400" b="1" dirty="0" err="1">
                <a:solidFill>
                  <a:srgbClr val="002060"/>
                </a:solidFill>
              </a:rPr>
              <a:t>координувати</a:t>
            </a:r>
            <a:r>
              <a:rPr lang="ru-RU" sz="2400" b="1" dirty="0">
                <a:solidFill>
                  <a:srgbClr val="002060"/>
                </a:solidFill>
              </a:rPr>
              <a:t> на </a:t>
            </a:r>
            <a:r>
              <a:rPr lang="ru-RU" sz="2400" b="1" dirty="0" err="1">
                <a:solidFill>
                  <a:srgbClr val="002060"/>
                </a:solidFill>
              </a:rPr>
              <a:t>місцях</a:t>
            </a:r>
            <a:r>
              <a:rPr lang="ru-RU" sz="2400" b="1" dirty="0">
                <a:solidFill>
                  <a:srgbClr val="002060"/>
                </a:solidFill>
              </a:rPr>
              <a:t> </a:t>
            </a:r>
            <a:r>
              <a:rPr lang="ru-RU" sz="2400" b="1" dirty="0" err="1">
                <a:solidFill>
                  <a:srgbClr val="002060"/>
                </a:solidFill>
              </a:rPr>
              <a:t>представництва</a:t>
            </a:r>
            <a:r>
              <a:rPr lang="ru-RU" sz="2400" b="1" dirty="0">
                <a:solidFill>
                  <a:srgbClr val="002060"/>
                </a:solidFill>
              </a:rPr>
              <a:t> </a:t>
            </a:r>
            <a:r>
              <a:rPr lang="ru-RU" sz="2400" b="1" dirty="0" err="1">
                <a:solidFill>
                  <a:srgbClr val="002060"/>
                </a:solidFill>
              </a:rPr>
              <a:t>центральних</a:t>
            </a:r>
            <a:r>
              <a:rPr lang="ru-RU" sz="2400" b="1" dirty="0">
                <a:solidFill>
                  <a:srgbClr val="002060"/>
                </a:solidFill>
              </a:rPr>
              <a:t> </a:t>
            </a:r>
            <a:r>
              <a:rPr lang="ru-RU" sz="2400" b="1" dirty="0" err="1">
                <a:solidFill>
                  <a:srgbClr val="002060"/>
                </a:solidFill>
              </a:rPr>
              <a:t>органів</a:t>
            </a:r>
            <a:r>
              <a:rPr lang="ru-RU" sz="2400" b="1" dirty="0">
                <a:solidFill>
                  <a:srgbClr val="002060"/>
                </a:solidFill>
              </a:rPr>
              <a:t> </a:t>
            </a:r>
            <a:r>
              <a:rPr lang="ru-RU" sz="2400" b="1" dirty="0" err="1">
                <a:solidFill>
                  <a:srgbClr val="002060"/>
                </a:solidFill>
              </a:rPr>
              <a:t>виконавчої</a:t>
            </a:r>
            <a:r>
              <a:rPr lang="ru-RU" sz="2400" b="1" dirty="0">
                <a:solidFill>
                  <a:srgbClr val="002060"/>
                </a:solidFill>
              </a:rPr>
              <a:t> </a:t>
            </a:r>
            <a:r>
              <a:rPr lang="ru-RU" sz="2400" b="1" dirty="0" err="1" smtClean="0">
                <a:solidFill>
                  <a:srgbClr val="002060"/>
                </a:solidFill>
              </a:rPr>
              <a:t>влади</a:t>
            </a:r>
            <a:r>
              <a:rPr lang="ru-RU" sz="2400" b="1" dirty="0" smtClean="0">
                <a:solidFill>
                  <a:srgbClr val="002060"/>
                </a:solidFill>
              </a:rPr>
              <a:t>, </a:t>
            </a:r>
            <a:r>
              <a:rPr lang="ru-RU" sz="2400" b="1" dirty="0" err="1" smtClean="0">
                <a:solidFill>
                  <a:srgbClr val="002060"/>
                </a:solidFill>
              </a:rPr>
              <a:t>попереджувати</a:t>
            </a:r>
            <a:r>
              <a:rPr lang="ru-RU" sz="2400" b="1" dirty="0" smtClean="0">
                <a:solidFill>
                  <a:srgbClr val="002060"/>
                </a:solidFill>
              </a:rPr>
              <a:t> </a:t>
            </a:r>
            <a:r>
              <a:rPr lang="ru-RU" sz="2400" b="1" dirty="0" err="1" smtClean="0">
                <a:solidFill>
                  <a:srgbClr val="002060"/>
                </a:solidFill>
              </a:rPr>
              <a:t>зловживання</a:t>
            </a:r>
            <a:r>
              <a:rPr lang="ru-RU" sz="2400" b="1" dirty="0" smtClean="0">
                <a:solidFill>
                  <a:srgbClr val="002060"/>
                </a:solidFill>
              </a:rPr>
              <a:t> </a:t>
            </a:r>
            <a:r>
              <a:rPr lang="ru-RU" sz="2400" b="1" dirty="0" err="1" smtClean="0">
                <a:solidFill>
                  <a:srgbClr val="002060"/>
                </a:solidFill>
              </a:rPr>
              <a:t>маніпулятивними</a:t>
            </a:r>
            <a:r>
              <a:rPr lang="ru-RU" sz="2400" b="1" dirty="0" smtClean="0">
                <a:solidFill>
                  <a:srgbClr val="002060"/>
                </a:solidFill>
              </a:rPr>
              <a:t>  </a:t>
            </a:r>
            <a:r>
              <a:rPr lang="ru-RU" sz="2400" b="1" dirty="0" err="1" smtClean="0">
                <a:solidFill>
                  <a:srgbClr val="002060"/>
                </a:solidFill>
              </a:rPr>
              <a:t>управлінськими</a:t>
            </a:r>
            <a:r>
              <a:rPr lang="ru-RU" sz="2400" b="1" dirty="0" smtClean="0">
                <a:solidFill>
                  <a:srgbClr val="002060"/>
                </a:solidFill>
              </a:rPr>
              <a:t> </a:t>
            </a:r>
            <a:r>
              <a:rPr lang="ru-RU" sz="2400" b="1" dirty="0" err="1" smtClean="0">
                <a:solidFill>
                  <a:srgbClr val="002060"/>
                </a:solidFill>
              </a:rPr>
              <a:t>рішеннями</a:t>
            </a:r>
            <a:r>
              <a:rPr lang="ru-RU" sz="2400" b="1" dirty="0" smtClean="0">
                <a:solidFill>
                  <a:srgbClr val="002060"/>
                </a:solidFill>
              </a:rPr>
              <a:t>. </a:t>
            </a:r>
          </a:p>
          <a:p>
            <a:pPr marL="0" indent="0">
              <a:buNone/>
            </a:pPr>
            <a:r>
              <a:rPr lang="ru-RU" sz="2400" b="1" dirty="0" smtClean="0">
                <a:solidFill>
                  <a:srgbClr val="002060"/>
                </a:solidFill>
              </a:rPr>
              <a:t>2. </a:t>
            </a:r>
            <a:r>
              <a:rPr lang="ru-RU" sz="2400" b="1" dirty="0" err="1" smtClean="0">
                <a:solidFill>
                  <a:srgbClr val="002060"/>
                </a:solidFill>
              </a:rPr>
              <a:t>Повноваження</a:t>
            </a:r>
            <a:r>
              <a:rPr lang="ru-RU" sz="2400" b="1" dirty="0" smtClean="0">
                <a:solidFill>
                  <a:srgbClr val="002060"/>
                </a:solidFill>
              </a:rPr>
              <a:t> контролю за </a:t>
            </a:r>
            <a:r>
              <a:rPr lang="ru-RU" sz="2400" b="1" dirty="0" err="1" smtClean="0">
                <a:solidFill>
                  <a:srgbClr val="002060"/>
                </a:solidFill>
              </a:rPr>
              <a:t>формуванням</a:t>
            </a:r>
            <a:r>
              <a:rPr lang="ru-RU" sz="2400" b="1" dirty="0" smtClean="0">
                <a:solidFill>
                  <a:srgbClr val="002060"/>
                </a:solidFill>
              </a:rPr>
              <a:t> </a:t>
            </a:r>
            <a:r>
              <a:rPr lang="ru-RU" sz="2400" b="1" dirty="0" err="1" smtClean="0">
                <a:solidFill>
                  <a:srgbClr val="002060"/>
                </a:solidFill>
              </a:rPr>
              <a:t>Бюджетних</a:t>
            </a:r>
            <a:r>
              <a:rPr lang="ru-RU" sz="2400" b="1" dirty="0" smtClean="0">
                <a:solidFill>
                  <a:srgbClr val="002060"/>
                </a:solidFill>
              </a:rPr>
              <a:t> </a:t>
            </a:r>
            <a:r>
              <a:rPr lang="ru-RU" sz="2400" b="1" dirty="0" err="1" smtClean="0">
                <a:solidFill>
                  <a:srgbClr val="002060"/>
                </a:solidFill>
              </a:rPr>
              <a:t>запитів</a:t>
            </a:r>
            <a:r>
              <a:rPr lang="ru-RU" sz="2400" b="1" dirty="0" smtClean="0">
                <a:solidFill>
                  <a:srgbClr val="002060"/>
                </a:solidFill>
              </a:rPr>
              <a:t>  </a:t>
            </a:r>
            <a:r>
              <a:rPr lang="ru-RU" sz="2400" b="1" dirty="0" err="1" smtClean="0">
                <a:solidFill>
                  <a:srgbClr val="002060"/>
                </a:solidFill>
              </a:rPr>
              <a:t>від</a:t>
            </a:r>
            <a:r>
              <a:rPr lang="ru-RU" sz="2400" b="1" dirty="0" smtClean="0">
                <a:solidFill>
                  <a:srgbClr val="002060"/>
                </a:solidFill>
              </a:rPr>
              <a:t> </a:t>
            </a:r>
            <a:r>
              <a:rPr lang="ru-RU" sz="2400" b="1" dirty="0" err="1" smtClean="0">
                <a:solidFill>
                  <a:srgbClr val="002060"/>
                </a:solidFill>
              </a:rPr>
              <a:t>громадськості</a:t>
            </a:r>
            <a:r>
              <a:rPr lang="ru-RU" sz="2400" b="1" dirty="0" smtClean="0">
                <a:solidFill>
                  <a:srgbClr val="002060"/>
                </a:solidFill>
              </a:rPr>
              <a:t>, яка </a:t>
            </a:r>
            <a:r>
              <a:rPr lang="ru-RU" sz="2400" b="1" dirty="0" err="1" smtClean="0">
                <a:solidFill>
                  <a:srgbClr val="002060"/>
                </a:solidFill>
              </a:rPr>
              <a:t>знає</a:t>
            </a:r>
            <a:r>
              <a:rPr lang="ru-RU" sz="2400" b="1" dirty="0" smtClean="0">
                <a:solidFill>
                  <a:srgbClr val="002060"/>
                </a:solidFill>
              </a:rPr>
              <a:t>  потреби та </a:t>
            </a:r>
            <a:r>
              <a:rPr lang="ru-RU" sz="2400" b="1" dirty="0" err="1" smtClean="0">
                <a:solidFill>
                  <a:srgbClr val="002060"/>
                </a:solidFill>
              </a:rPr>
              <a:t>специфіку</a:t>
            </a:r>
            <a:r>
              <a:rPr lang="ru-RU" sz="2400" b="1" dirty="0" smtClean="0">
                <a:solidFill>
                  <a:srgbClr val="002060"/>
                </a:solidFill>
              </a:rPr>
              <a:t> </a:t>
            </a:r>
            <a:r>
              <a:rPr lang="ru-RU" sz="2400" b="1" dirty="0" err="1" smtClean="0">
                <a:solidFill>
                  <a:srgbClr val="002060"/>
                </a:solidFill>
              </a:rPr>
              <a:t>територій</a:t>
            </a:r>
            <a:r>
              <a:rPr lang="ru-RU" sz="2400" b="1" dirty="0" smtClean="0">
                <a:solidFill>
                  <a:srgbClr val="002060"/>
                </a:solidFill>
              </a:rPr>
              <a:t> </a:t>
            </a:r>
            <a:r>
              <a:rPr lang="ru-RU" sz="2400" b="1" dirty="0" err="1" smtClean="0">
                <a:solidFill>
                  <a:srgbClr val="002060"/>
                </a:solidFill>
              </a:rPr>
              <a:t>проживання</a:t>
            </a:r>
            <a:r>
              <a:rPr lang="ru-RU" sz="2400" b="1" dirty="0" smtClean="0">
                <a:solidFill>
                  <a:srgbClr val="002060"/>
                </a:solidFill>
              </a:rPr>
              <a:t>,  </a:t>
            </a:r>
            <a:r>
              <a:rPr lang="ru-RU" sz="2400" b="1" dirty="0" err="1" smtClean="0">
                <a:solidFill>
                  <a:srgbClr val="002060"/>
                </a:solidFill>
              </a:rPr>
              <a:t>оформити</a:t>
            </a:r>
            <a:r>
              <a:rPr lang="ru-RU" sz="2400" b="1" dirty="0" smtClean="0">
                <a:solidFill>
                  <a:srgbClr val="002060"/>
                </a:solidFill>
              </a:rPr>
              <a:t> на </a:t>
            </a:r>
            <a:r>
              <a:rPr lang="ru-RU" sz="2400" b="1" dirty="0" err="1" smtClean="0">
                <a:solidFill>
                  <a:srgbClr val="002060"/>
                </a:solidFill>
              </a:rPr>
              <a:t>законодавчому</a:t>
            </a:r>
            <a:r>
              <a:rPr lang="ru-RU" sz="2400" b="1" dirty="0" smtClean="0">
                <a:solidFill>
                  <a:srgbClr val="002060"/>
                </a:solidFill>
              </a:rPr>
              <a:t> </a:t>
            </a:r>
            <a:r>
              <a:rPr lang="ru-RU" sz="2400" b="1" dirty="0" err="1" smtClean="0">
                <a:solidFill>
                  <a:srgbClr val="002060"/>
                </a:solidFill>
              </a:rPr>
              <a:t>рівні</a:t>
            </a:r>
            <a:r>
              <a:rPr lang="ru-RU" sz="2400" b="1" dirty="0" smtClean="0">
                <a:solidFill>
                  <a:srgbClr val="002060"/>
                </a:solidFill>
              </a:rPr>
              <a:t> . </a:t>
            </a:r>
          </a:p>
          <a:p>
            <a:pPr marL="0" indent="0">
              <a:buNone/>
            </a:pPr>
            <a:r>
              <a:rPr lang="ru-RU" sz="2400" b="1" dirty="0" smtClean="0">
                <a:solidFill>
                  <a:srgbClr val="002060"/>
                </a:solidFill>
              </a:rPr>
              <a:t>3. </a:t>
            </a:r>
            <a:r>
              <a:rPr lang="ru-RU" sz="2400" b="1" dirty="0" err="1" smtClean="0">
                <a:solidFill>
                  <a:srgbClr val="002060"/>
                </a:solidFill>
              </a:rPr>
              <a:t>Депутати</a:t>
            </a:r>
            <a:r>
              <a:rPr lang="ru-RU" sz="2400" b="1" dirty="0" smtClean="0">
                <a:solidFill>
                  <a:srgbClr val="002060"/>
                </a:solidFill>
              </a:rPr>
              <a:t> ВР, МС, </a:t>
            </a:r>
            <a:r>
              <a:rPr lang="ru-RU" sz="2400" b="1" dirty="0" err="1" smtClean="0">
                <a:solidFill>
                  <a:srgbClr val="002060"/>
                </a:solidFill>
              </a:rPr>
              <a:t>мають</a:t>
            </a:r>
            <a:r>
              <a:rPr lang="ru-RU" sz="2400" b="1" dirty="0" smtClean="0">
                <a:solidFill>
                  <a:srgbClr val="002060"/>
                </a:solidFill>
              </a:rPr>
              <a:t> </a:t>
            </a:r>
            <a:r>
              <a:rPr lang="ru-RU" sz="2400" b="1" dirty="0" err="1" smtClean="0">
                <a:solidFill>
                  <a:srgbClr val="002060"/>
                </a:solidFill>
              </a:rPr>
              <a:t>законодавчо</a:t>
            </a:r>
            <a:r>
              <a:rPr lang="ru-RU" sz="2400" b="1" dirty="0" smtClean="0">
                <a:solidFill>
                  <a:srgbClr val="002060"/>
                </a:solidFill>
              </a:rPr>
              <a:t> </a:t>
            </a:r>
            <a:r>
              <a:rPr lang="ru-RU" sz="2400" b="1" dirty="0" err="1" smtClean="0">
                <a:solidFill>
                  <a:srgbClr val="002060"/>
                </a:solidFill>
              </a:rPr>
              <a:t>посилити</a:t>
            </a:r>
            <a:r>
              <a:rPr lang="ru-RU" sz="2400" b="1" dirty="0" smtClean="0">
                <a:solidFill>
                  <a:srgbClr val="002060"/>
                </a:solidFill>
              </a:rPr>
              <a:t> </a:t>
            </a:r>
            <a:r>
              <a:rPr lang="ru-RU" sz="2400" b="1" dirty="0" err="1">
                <a:solidFill>
                  <a:srgbClr val="002060"/>
                </a:solidFill>
              </a:rPr>
              <a:t>прозорість</a:t>
            </a:r>
            <a:r>
              <a:rPr lang="ru-RU" sz="2400" b="1" dirty="0">
                <a:solidFill>
                  <a:srgbClr val="002060"/>
                </a:solidFill>
              </a:rPr>
              <a:t> </a:t>
            </a:r>
            <a:r>
              <a:rPr lang="ru-RU" sz="2400" b="1" dirty="0" err="1">
                <a:solidFill>
                  <a:srgbClr val="002060"/>
                </a:solidFill>
              </a:rPr>
              <a:t>діяльності</a:t>
            </a:r>
            <a:r>
              <a:rPr lang="ru-RU" sz="2400" b="1" dirty="0">
                <a:solidFill>
                  <a:srgbClr val="002060"/>
                </a:solidFill>
              </a:rPr>
              <a:t> </a:t>
            </a:r>
            <a:r>
              <a:rPr lang="ru-RU" sz="2400" b="1" dirty="0" err="1">
                <a:solidFill>
                  <a:srgbClr val="002060"/>
                </a:solidFill>
              </a:rPr>
              <a:t>органів</a:t>
            </a:r>
            <a:r>
              <a:rPr lang="ru-RU" sz="2400" b="1" dirty="0">
                <a:solidFill>
                  <a:srgbClr val="002060"/>
                </a:solidFill>
              </a:rPr>
              <a:t> </a:t>
            </a:r>
            <a:r>
              <a:rPr lang="ru-RU" sz="2400" b="1" dirty="0" err="1">
                <a:solidFill>
                  <a:srgbClr val="002060"/>
                </a:solidFill>
              </a:rPr>
              <a:t>місцевого</a:t>
            </a:r>
            <a:r>
              <a:rPr lang="ru-RU" sz="2400" b="1" dirty="0">
                <a:solidFill>
                  <a:srgbClr val="002060"/>
                </a:solidFill>
              </a:rPr>
              <a:t> </a:t>
            </a:r>
            <a:r>
              <a:rPr lang="ru-RU" sz="2400" b="1" dirty="0" err="1">
                <a:solidFill>
                  <a:srgbClr val="002060"/>
                </a:solidFill>
              </a:rPr>
              <a:t>самоврядування</a:t>
            </a:r>
            <a:r>
              <a:rPr lang="ru-RU" sz="2400" b="1" dirty="0">
                <a:solidFill>
                  <a:srgbClr val="002060"/>
                </a:solidFill>
              </a:rPr>
              <a:t>: </a:t>
            </a:r>
            <a:r>
              <a:rPr lang="ru-RU" sz="2400" b="1" dirty="0" err="1">
                <a:solidFill>
                  <a:srgbClr val="002060"/>
                </a:solidFill>
              </a:rPr>
              <a:t>звітування</a:t>
            </a:r>
            <a:r>
              <a:rPr lang="ru-RU" sz="2400" b="1" dirty="0">
                <a:solidFill>
                  <a:srgbClr val="002060"/>
                </a:solidFill>
              </a:rPr>
              <a:t>, </a:t>
            </a:r>
            <a:r>
              <a:rPr lang="ru-RU" sz="2400" b="1" dirty="0" err="1">
                <a:solidFill>
                  <a:srgbClr val="002060"/>
                </a:solidFill>
              </a:rPr>
              <a:t>громадські</a:t>
            </a:r>
            <a:r>
              <a:rPr lang="ru-RU" sz="2400" b="1" dirty="0">
                <a:solidFill>
                  <a:srgbClr val="002060"/>
                </a:solidFill>
              </a:rPr>
              <a:t> </a:t>
            </a:r>
            <a:r>
              <a:rPr lang="ru-RU" sz="2400" b="1" dirty="0" err="1">
                <a:solidFill>
                  <a:srgbClr val="002060"/>
                </a:solidFill>
              </a:rPr>
              <a:t>слухання</a:t>
            </a:r>
            <a:r>
              <a:rPr lang="ru-RU" sz="2400" b="1" dirty="0">
                <a:solidFill>
                  <a:srgbClr val="002060"/>
                </a:solidFill>
              </a:rPr>
              <a:t>, </a:t>
            </a:r>
            <a:r>
              <a:rPr lang="ru-RU" sz="2400" b="1" dirty="0" err="1">
                <a:solidFill>
                  <a:srgbClr val="002060"/>
                </a:solidFill>
              </a:rPr>
              <a:t>механізм</a:t>
            </a:r>
            <a:r>
              <a:rPr lang="ru-RU" sz="2400" b="1" dirty="0">
                <a:solidFill>
                  <a:srgbClr val="002060"/>
                </a:solidFill>
              </a:rPr>
              <a:t> </a:t>
            </a:r>
            <a:r>
              <a:rPr lang="ru-RU" sz="2400" b="1" dirty="0" smtClean="0">
                <a:solidFill>
                  <a:srgbClr val="002060"/>
                </a:solidFill>
              </a:rPr>
              <a:t> </a:t>
            </a:r>
            <a:r>
              <a:rPr lang="ru-RU" sz="2400" b="1" dirty="0" err="1" smtClean="0">
                <a:solidFill>
                  <a:srgbClr val="002060"/>
                </a:solidFill>
              </a:rPr>
              <a:t>місцевих</a:t>
            </a:r>
            <a:r>
              <a:rPr lang="ru-RU" sz="2400" b="1" dirty="0" smtClean="0">
                <a:solidFill>
                  <a:srgbClr val="002060"/>
                </a:solidFill>
              </a:rPr>
              <a:t>  </a:t>
            </a:r>
            <a:r>
              <a:rPr lang="ru-RU" sz="2400" b="1" dirty="0" err="1" smtClean="0">
                <a:solidFill>
                  <a:srgbClr val="002060"/>
                </a:solidFill>
              </a:rPr>
              <a:t>ініціатив</a:t>
            </a:r>
            <a:r>
              <a:rPr lang="ru-RU" sz="2400" b="1" dirty="0" smtClean="0">
                <a:solidFill>
                  <a:srgbClr val="002060"/>
                </a:solidFill>
              </a:rPr>
              <a:t>.</a:t>
            </a:r>
          </a:p>
          <a:p>
            <a:pPr marL="0" indent="0">
              <a:buNone/>
            </a:pPr>
            <a:r>
              <a:rPr lang="ru-RU" sz="2400" b="1" dirty="0" err="1" smtClean="0">
                <a:solidFill>
                  <a:srgbClr val="002060"/>
                </a:solidFill>
              </a:rPr>
              <a:t>Має</a:t>
            </a:r>
            <a:r>
              <a:rPr lang="ru-RU" sz="2400" b="1" dirty="0" smtClean="0">
                <a:solidFill>
                  <a:srgbClr val="002060"/>
                </a:solidFill>
              </a:rPr>
              <a:t> </a:t>
            </a:r>
            <a:r>
              <a:rPr lang="ru-RU" sz="2400" b="1" dirty="0" err="1" smtClean="0">
                <a:solidFill>
                  <a:srgbClr val="002060"/>
                </a:solidFill>
              </a:rPr>
              <a:t>спрацювати</a:t>
            </a:r>
            <a:r>
              <a:rPr lang="ru-RU" sz="2400" b="1" dirty="0" smtClean="0">
                <a:solidFill>
                  <a:srgbClr val="002060"/>
                </a:solidFill>
              </a:rPr>
              <a:t>  </a:t>
            </a:r>
            <a:r>
              <a:rPr lang="ru-RU" sz="2400" b="1" dirty="0" err="1" smtClean="0">
                <a:solidFill>
                  <a:srgbClr val="002060"/>
                </a:solidFill>
              </a:rPr>
              <a:t>Механізм</a:t>
            </a:r>
            <a:r>
              <a:rPr lang="ru-RU" sz="2400" b="1" dirty="0" smtClean="0">
                <a:solidFill>
                  <a:srgbClr val="002060"/>
                </a:solidFill>
              </a:rPr>
              <a:t> </a:t>
            </a:r>
            <a:r>
              <a:rPr lang="ru-RU" sz="2400" b="1" dirty="0" err="1" smtClean="0">
                <a:solidFill>
                  <a:srgbClr val="002060"/>
                </a:solidFill>
              </a:rPr>
              <a:t>єдності</a:t>
            </a:r>
            <a:r>
              <a:rPr lang="ru-RU" sz="2400" b="1" dirty="0" smtClean="0">
                <a:solidFill>
                  <a:srgbClr val="002060"/>
                </a:solidFill>
              </a:rPr>
              <a:t> та </a:t>
            </a:r>
            <a:r>
              <a:rPr lang="ru-RU" sz="2400" b="1" dirty="0" err="1" smtClean="0">
                <a:solidFill>
                  <a:srgbClr val="002060"/>
                </a:solidFill>
              </a:rPr>
              <a:t>взаємодії</a:t>
            </a:r>
            <a:r>
              <a:rPr lang="ru-RU" sz="2400" b="1" dirty="0" smtClean="0">
                <a:solidFill>
                  <a:srgbClr val="002060"/>
                </a:solidFill>
              </a:rPr>
              <a:t> : громада-Депутат- орган </a:t>
            </a:r>
            <a:r>
              <a:rPr lang="ru-RU" sz="2400" b="1" dirty="0" err="1" smtClean="0">
                <a:solidFill>
                  <a:srgbClr val="002060"/>
                </a:solidFill>
              </a:rPr>
              <a:t>самоврядування</a:t>
            </a:r>
            <a:r>
              <a:rPr lang="ru-RU" sz="2400" b="1" dirty="0">
                <a:solidFill>
                  <a:srgbClr val="002060"/>
                </a:solidFill>
              </a:rPr>
              <a:t>.</a:t>
            </a:r>
            <a:r>
              <a:rPr lang="ru-RU" sz="2400" b="1" dirty="0" smtClean="0">
                <a:solidFill>
                  <a:srgbClr val="002060"/>
                </a:solidFill>
              </a:rPr>
              <a:t> </a:t>
            </a:r>
          </a:p>
          <a:p>
            <a:pPr marL="0" indent="0">
              <a:buNone/>
            </a:pPr>
            <a:r>
              <a:rPr lang="ru-RU" sz="2400" b="1" dirty="0" smtClean="0">
                <a:solidFill>
                  <a:srgbClr val="002060"/>
                </a:solidFill>
              </a:rPr>
              <a:t>4. </a:t>
            </a:r>
            <a:r>
              <a:rPr lang="ru-RU" sz="2400" b="1" dirty="0" err="1" smtClean="0">
                <a:solidFill>
                  <a:srgbClr val="002060"/>
                </a:solidFill>
              </a:rPr>
              <a:t>офіційно</a:t>
            </a:r>
            <a:r>
              <a:rPr lang="ru-RU" sz="2400" b="1" dirty="0" smtClean="0">
                <a:solidFill>
                  <a:srgbClr val="002060"/>
                </a:solidFill>
              </a:rPr>
              <a:t>, на </a:t>
            </a:r>
            <a:r>
              <a:rPr lang="ru-RU" sz="2400" b="1" dirty="0" err="1" smtClean="0">
                <a:solidFill>
                  <a:srgbClr val="002060"/>
                </a:solidFill>
              </a:rPr>
              <a:t>рівні</a:t>
            </a:r>
            <a:r>
              <a:rPr lang="ru-RU" sz="2400" b="1" dirty="0" smtClean="0">
                <a:solidFill>
                  <a:srgbClr val="002060"/>
                </a:solidFill>
              </a:rPr>
              <a:t> </a:t>
            </a:r>
            <a:r>
              <a:rPr lang="ru-RU" sz="2400" b="1" dirty="0" err="1" smtClean="0">
                <a:solidFill>
                  <a:srgbClr val="002060"/>
                </a:solidFill>
              </a:rPr>
              <a:t>Центральної</a:t>
            </a:r>
            <a:r>
              <a:rPr lang="ru-RU" sz="2400" b="1" dirty="0" smtClean="0">
                <a:solidFill>
                  <a:srgbClr val="002060"/>
                </a:solidFill>
              </a:rPr>
              <a:t> </a:t>
            </a:r>
            <a:r>
              <a:rPr lang="ru-RU" sz="2400" b="1" dirty="0" err="1" smtClean="0">
                <a:solidFill>
                  <a:srgbClr val="002060"/>
                </a:solidFill>
              </a:rPr>
              <a:t>влади</a:t>
            </a:r>
            <a:r>
              <a:rPr lang="ru-RU" sz="2400" b="1" dirty="0" smtClean="0">
                <a:solidFill>
                  <a:srgbClr val="002060"/>
                </a:solidFill>
              </a:rPr>
              <a:t>, </a:t>
            </a:r>
            <a:r>
              <a:rPr lang="ru-RU" sz="2400" b="1" dirty="0" err="1" smtClean="0">
                <a:solidFill>
                  <a:srgbClr val="002060"/>
                </a:solidFill>
              </a:rPr>
              <a:t>надати</a:t>
            </a:r>
            <a:r>
              <a:rPr lang="ru-RU" sz="2400" b="1" dirty="0" smtClean="0">
                <a:solidFill>
                  <a:srgbClr val="002060"/>
                </a:solidFill>
              </a:rPr>
              <a:t> </a:t>
            </a:r>
            <a:r>
              <a:rPr lang="ru-RU" sz="2400" b="1" dirty="0" err="1" smtClean="0">
                <a:solidFill>
                  <a:srgbClr val="002060"/>
                </a:solidFill>
              </a:rPr>
              <a:t>громадскості</a:t>
            </a:r>
            <a:r>
              <a:rPr lang="ru-RU" sz="2400" b="1" dirty="0" smtClean="0">
                <a:solidFill>
                  <a:srgbClr val="002060"/>
                </a:solidFill>
              </a:rPr>
              <a:t> </a:t>
            </a:r>
            <a:r>
              <a:rPr lang="ru-RU" sz="2400" b="1" dirty="0" err="1">
                <a:solidFill>
                  <a:srgbClr val="002060"/>
                </a:solidFill>
              </a:rPr>
              <a:t>більше</a:t>
            </a:r>
            <a:r>
              <a:rPr lang="ru-RU" sz="2400" b="1" dirty="0">
                <a:solidFill>
                  <a:srgbClr val="002060"/>
                </a:solidFill>
              </a:rPr>
              <a:t> </a:t>
            </a:r>
            <a:r>
              <a:rPr lang="ru-RU" sz="2400" b="1" dirty="0" err="1">
                <a:solidFill>
                  <a:srgbClr val="002060"/>
                </a:solidFill>
              </a:rPr>
              <a:t>повноважень</a:t>
            </a:r>
            <a:r>
              <a:rPr lang="ru-RU" sz="2400" b="1" dirty="0">
                <a:solidFill>
                  <a:srgbClr val="002060"/>
                </a:solidFill>
              </a:rPr>
              <a:t> в </a:t>
            </a:r>
            <a:r>
              <a:rPr lang="ru-RU" sz="2400" b="1" dirty="0" err="1">
                <a:solidFill>
                  <a:srgbClr val="002060"/>
                </a:solidFill>
              </a:rPr>
              <a:t>плані</a:t>
            </a:r>
            <a:r>
              <a:rPr lang="ru-RU" sz="2400" b="1" dirty="0">
                <a:solidFill>
                  <a:srgbClr val="002060"/>
                </a:solidFill>
              </a:rPr>
              <a:t> </a:t>
            </a:r>
            <a:r>
              <a:rPr lang="ru-RU" sz="2400" b="1" dirty="0" err="1">
                <a:solidFill>
                  <a:srgbClr val="002060"/>
                </a:solidFill>
              </a:rPr>
              <a:t>саме</a:t>
            </a:r>
            <a:r>
              <a:rPr lang="ru-RU" sz="2400" b="1" dirty="0">
                <a:solidFill>
                  <a:srgbClr val="002060"/>
                </a:solidFill>
              </a:rPr>
              <a:t> </a:t>
            </a:r>
            <a:r>
              <a:rPr lang="ru-RU" sz="2400" b="1" dirty="0" smtClean="0">
                <a:solidFill>
                  <a:srgbClr val="002060"/>
                </a:solidFill>
              </a:rPr>
              <a:t>контролю за </a:t>
            </a:r>
            <a:r>
              <a:rPr lang="ru-RU" sz="2400" b="1" dirty="0" err="1" smtClean="0">
                <a:solidFill>
                  <a:srgbClr val="002060"/>
                </a:solidFill>
              </a:rPr>
              <a:t>витратами</a:t>
            </a:r>
            <a:r>
              <a:rPr lang="ru-RU" sz="2400" b="1" dirty="0" smtClean="0">
                <a:solidFill>
                  <a:srgbClr val="002060"/>
                </a:solidFill>
              </a:rPr>
              <a:t>  з </a:t>
            </a:r>
            <a:r>
              <a:rPr lang="ru-RU" sz="2400" b="1" dirty="0" err="1" smtClean="0">
                <a:solidFill>
                  <a:srgbClr val="002060"/>
                </a:solidFill>
              </a:rPr>
              <a:t>місцевих</a:t>
            </a:r>
            <a:r>
              <a:rPr lang="ru-RU" sz="2400" b="1" dirty="0" smtClean="0">
                <a:solidFill>
                  <a:srgbClr val="002060"/>
                </a:solidFill>
              </a:rPr>
              <a:t> </a:t>
            </a:r>
            <a:r>
              <a:rPr lang="ru-RU" sz="2400" b="1" dirty="0" err="1" smtClean="0">
                <a:solidFill>
                  <a:srgbClr val="002060"/>
                </a:solidFill>
              </a:rPr>
              <a:t>бюджетів</a:t>
            </a:r>
            <a:r>
              <a:rPr lang="ru-RU" sz="2400" b="1" dirty="0" smtClean="0">
                <a:solidFill>
                  <a:srgbClr val="002060"/>
                </a:solidFill>
              </a:rPr>
              <a:t>,  та </a:t>
            </a:r>
            <a:r>
              <a:rPr lang="ru-RU" sz="2400" b="1" dirty="0" err="1" smtClean="0">
                <a:solidFill>
                  <a:srgbClr val="002060"/>
                </a:solidFill>
              </a:rPr>
              <a:t>визначатися</a:t>
            </a:r>
            <a:r>
              <a:rPr lang="ru-RU" sz="2400" b="1" dirty="0" smtClean="0">
                <a:solidFill>
                  <a:srgbClr val="002060"/>
                </a:solidFill>
              </a:rPr>
              <a:t> в  </a:t>
            </a:r>
            <a:r>
              <a:rPr lang="ru-RU" sz="2400" b="1" dirty="0" err="1" smtClean="0">
                <a:solidFill>
                  <a:srgbClr val="002060"/>
                </a:solidFill>
              </a:rPr>
              <a:t>доцільності</a:t>
            </a:r>
            <a:r>
              <a:rPr lang="ru-RU" sz="2400" b="1" dirty="0" smtClean="0">
                <a:solidFill>
                  <a:srgbClr val="002060"/>
                </a:solidFill>
              </a:rPr>
              <a:t>  </a:t>
            </a:r>
            <a:r>
              <a:rPr lang="ru-RU" sz="2400" b="1" dirty="0" err="1" smtClean="0">
                <a:solidFill>
                  <a:srgbClr val="002060"/>
                </a:solidFill>
              </a:rPr>
              <a:t>управлінських</a:t>
            </a:r>
            <a:r>
              <a:rPr lang="ru-RU" sz="2400" b="1" dirty="0" smtClean="0">
                <a:solidFill>
                  <a:srgbClr val="002060"/>
                </a:solidFill>
              </a:rPr>
              <a:t> </a:t>
            </a:r>
            <a:r>
              <a:rPr lang="ru-RU" sz="2400" b="1" dirty="0" err="1" smtClean="0">
                <a:solidFill>
                  <a:srgbClr val="002060"/>
                </a:solidFill>
              </a:rPr>
              <a:t>рішень</a:t>
            </a:r>
            <a:r>
              <a:rPr lang="ru-RU" sz="2400" b="1" dirty="0" smtClean="0">
                <a:solidFill>
                  <a:srgbClr val="002060"/>
                </a:solidFill>
              </a:rPr>
              <a:t>. </a:t>
            </a:r>
            <a:r>
              <a:rPr lang="ru-RU" sz="2400" b="1" dirty="0" err="1" smtClean="0">
                <a:solidFill>
                  <a:srgbClr val="002060"/>
                </a:solidFill>
              </a:rPr>
              <a:t>Зневілювати</a:t>
            </a:r>
            <a:r>
              <a:rPr lang="ru-RU" sz="2400" b="1" dirty="0" smtClean="0">
                <a:solidFill>
                  <a:srgbClr val="002060"/>
                </a:solidFill>
              </a:rPr>
              <a:t> % </a:t>
            </a:r>
            <a:r>
              <a:rPr lang="ru-RU" sz="2400" b="1" dirty="0" err="1" smtClean="0">
                <a:solidFill>
                  <a:srgbClr val="002060"/>
                </a:solidFill>
              </a:rPr>
              <a:t>зловживань</a:t>
            </a:r>
            <a:r>
              <a:rPr lang="ru-RU" sz="2400" b="1" dirty="0" smtClean="0">
                <a:solidFill>
                  <a:srgbClr val="002060"/>
                </a:solidFill>
              </a:rPr>
              <a:t> чиновниками </a:t>
            </a:r>
            <a:r>
              <a:rPr lang="ru-RU" sz="2400" b="1" dirty="0" err="1" smtClean="0">
                <a:solidFill>
                  <a:srgbClr val="002060"/>
                </a:solidFill>
              </a:rPr>
              <a:t>використання</a:t>
            </a:r>
            <a:r>
              <a:rPr lang="ru-RU" sz="2400" b="1" dirty="0" smtClean="0">
                <a:solidFill>
                  <a:srgbClr val="002060"/>
                </a:solidFill>
              </a:rPr>
              <a:t> </a:t>
            </a:r>
            <a:r>
              <a:rPr lang="ru-RU" sz="2400" b="1" dirty="0" err="1" smtClean="0">
                <a:solidFill>
                  <a:srgbClr val="002060"/>
                </a:solidFill>
              </a:rPr>
              <a:t>бюджетних</a:t>
            </a:r>
            <a:r>
              <a:rPr lang="ru-RU" sz="2400" b="1" dirty="0" smtClean="0">
                <a:solidFill>
                  <a:srgbClr val="002060"/>
                </a:solidFill>
              </a:rPr>
              <a:t> </a:t>
            </a:r>
            <a:r>
              <a:rPr lang="ru-RU" sz="2400" b="1" dirty="0" err="1" smtClean="0">
                <a:solidFill>
                  <a:srgbClr val="002060"/>
                </a:solidFill>
              </a:rPr>
              <a:t>коштів</a:t>
            </a:r>
            <a:r>
              <a:rPr lang="ru-RU" sz="2400" b="1" dirty="0" smtClean="0">
                <a:solidFill>
                  <a:srgbClr val="002060"/>
                </a:solidFill>
              </a:rPr>
              <a:t>…</a:t>
            </a:r>
            <a:endParaRPr lang="ru-RU" sz="2400" b="1" dirty="0">
              <a:solidFill>
                <a:srgbClr val="002060"/>
              </a:solidFill>
            </a:endParaRPr>
          </a:p>
        </p:txBody>
      </p:sp>
      <p:sp>
        <p:nvSpPr>
          <p:cNvPr id="5" name="Заголовок 1"/>
          <p:cNvSpPr txBox="1">
            <a:spLocks/>
          </p:cNvSpPr>
          <p:nvPr/>
        </p:nvSpPr>
        <p:spPr>
          <a:xfrm>
            <a:off x="0" y="6669359"/>
            <a:ext cx="9144000" cy="346349"/>
          </a:xfrm>
          <a:prstGeom prst="rect">
            <a:avLst/>
          </a:prstGeom>
          <a:solidFill>
            <a:schemeClr val="accent4">
              <a:lumMod val="60000"/>
              <a:lumOff val="40000"/>
            </a:schemeClr>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i="1" dirty="0">
              <a:solidFill>
                <a:schemeClr val="tx1"/>
              </a:solidFill>
              <a:latin typeface="Batang" panose="02030600000101010101" pitchFamily="18" charset="-127"/>
              <a:ea typeface="Batang" panose="02030600000101010101" pitchFamily="18" charset="-127"/>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7567D4-23BB-4A7C-BC7A-993FD5CE5E96}"/>
              </a:ext>
            </a:extLst>
          </p:cNvPr>
          <p:cNvSpPr>
            <a:spLocks noGrp="1"/>
          </p:cNvSpPr>
          <p:nvPr>
            <p:ph type="title"/>
          </p:nvPr>
        </p:nvSpPr>
        <p:spPr>
          <a:xfrm>
            <a:off x="609599" y="116632"/>
            <a:ext cx="8426897" cy="1080120"/>
          </a:xfrm>
        </p:spPr>
        <p:txBody>
          <a:bodyPr>
            <a:normAutofit fontScale="90000"/>
          </a:bodyPr>
          <a:lstStyle/>
          <a:p>
            <a:r>
              <a:rPr lang="uk-UA" sz="2800" b="1" u="sng" dirty="0" smtClean="0">
                <a:solidFill>
                  <a:srgbClr val="C00000"/>
                </a:solidFill>
              </a:rPr>
              <a:t>Відповідь  </a:t>
            </a:r>
            <a:r>
              <a:rPr lang="uk-UA" sz="2800" b="1" u="sng" dirty="0">
                <a:solidFill>
                  <a:srgbClr val="C00000"/>
                </a:solidFill>
              </a:rPr>
              <a:t>від </a:t>
            </a:r>
            <a:r>
              <a:rPr lang="uk-UA" sz="2200" b="1" u="sng" dirty="0" err="1" smtClean="0">
                <a:solidFill>
                  <a:srgbClr val="C00000"/>
                </a:solidFill>
              </a:rPr>
              <a:t>Держаудитслужби</a:t>
            </a:r>
            <a:r>
              <a:rPr lang="uk-UA" sz="2800" b="1" u="sng" dirty="0" smtClean="0">
                <a:solidFill>
                  <a:srgbClr val="C00000"/>
                </a:solidFill>
              </a:rPr>
              <a:t> ПР ДАСУ. Наше </a:t>
            </a:r>
            <a:r>
              <a:rPr lang="uk-UA" sz="2800" b="1" u="sng" dirty="0" err="1" smtClean="0">
                <a:solidFill>
                  <a:srgbClr val="C00000"/>
                </a:solidFill>
              </a:rPr>
              <a:t>обгрунтоване</a:t>
            </a:r>
            <a:r>
              <a:rPr lang="uk-UA" sz="2800" b="1" u="sng" dirty="0" smtClean="0">
                <a:solidFill>
                  <a:srgbClr val="C00000"/>
                </a:solidFill>
              </a:rPr>
              <a:t> звернення </a:t>
            </a:r>
            <a:r>
              <a:rPr lang="uk-UA" sz="2800" b="1" u="sng" dirty="0" err="1" smtClean="0">
                <a:solidFill>
                  <a:srgbClr val="C00000"/>
                </a:solidFill>
              </a:rPr>
              <a:t>–один</a:t>
            </a:r>
            <a:r>
              <a:rPr lang="uk-UA" sz="2800" b="1" u="sng" dirty="0" smtClean="0">
                <a:solidFill>
                  <a:srgbClr val="C00000"/>
                </a:solidFill>
              </a:rPr>
              <a:t> із інструментів впливу  Громадської префектури на ОМС. </a:t>
            </a:r>
            <a:endParaRPr lang="ru-RU" sz="2800" b="1" u="sng" dirty="0">
              <a:solidFill>
                <a:srgbClr val="C00000"/>
              </a:solidFill>
            </a:endParaRPr>
          </a:p>
        </p:txBody>
      </p:sp>
      <p:pic>
        <p:nvPicPr>
          <p:cNvPr id="5" name="Объект 4">
            <a:extLst>
              <a:ext uri="{FF2B5EF4-FFF2-40B4-BE49-F238E27FC236}">
                <a16:creationId xmlns:a16="http://schemas.microsoft.com/office/drawing/2014/main" id="{2E9289AA-1620-4BE0-911C-6E4EAA3D43B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1700808"/>
            <a:ext cx="2952328" cy="4896544"/>
          </a:xfrm>
        </p:spPr>
      </p:pic>
      <p:sp>
        <p:nvSpPr>
          <p:cNvPr id="3" name="Прямоугольник 2"/>
          <p:cNvSpPr/>
          <p:nvPr/>
        </p:nvSpPr>
        <p:spPr>
          <a:xfrm>
            <a:off x="3203848" y="1028343"/>
            <a:ext cx="5832648" cy="5632311"/>
          </a:xfrm>
          <a:prstGeom prst="rect">
            <a:avLst/>
          </a:prstGeom>
        </p:spPr>
        <p:txBody>
          <a:bodyPr wrap="square">
            <a:spAutoFit/>
          </a:bodyPr>
          <a:lstStyle/>
          <a:p>
            <a:r>
              <a:rPr lang="ru-RU" sz="2000" dirty="0" smtClean="0"/>
              <a:t>  </a:t>
            </a:r>
          </a:p>
          <a:p>
            <a:endParaRPr lang="ru-RU" sz="2000" dirty="0"/>
          </a:p>
          <a:p>
            <a:r>
              <a:rPr lang="ru-RU" sz="2000" dirty="0" smtClean="0"/>
              <a:t>…</a:t>
            </a:r>
            <a:r>
              <a:rPr lang="ru-RU" sz="2000" dirty="0" smtClean="0">
                <a:solidFill>
                  <a:srgbClr val="002060"/>
                </a:solidFill>
              </a:rPr>
              <a:t>і </a:t>
            </a:r>
            <a:r>
              <a:rPr lang="ru-RU" sz="2000" dirty="0" err="1" smtClean="0">
                <a:solidFill>
                  <a:srgbClr val="002060"/>
                </a:solidFill>
              </a:rPr>
              <a:t>це</a:t>
            </a:r>
            <a:r>
              <a:rPr lang="ru-RU" sz="2000" dirty="0" smtClean="0">
                <a:solidFill>
                  <a:srgbClr val="002060"/>
                </a:solidFill>
              </a:rPr>
              <a:t> </a:t>
            </a:r>
            <a:r>
              <a:rPr lang="ru-RU" sz="2000" dirty="0" err="1" smtClean="0">
                <a:solidFill>
                  <a:srgbClr val="002060"/>
                </a:solidFill>
              </a:rPr>
              <a:t>інструмент</a:t>
            </a:r>
            <a:r>
              <a:rPr lang="ru-RU" sz="2000" dirty="0" smtClean="0">
                <a:solidFill>
                  <a:srgbClr val="002060"/>
                </a:solidFill>
              </a:rPr>
              <a:t> </a:t>
            </a:r>
            <a:r>
              <a:rPr lang="ru-RU" sz="2000" dirty="0" err="1" smtClean="0">
                <a:solidFill>
                  <a:srgbClr val="002060"/>
                </a:solidFill>
              </a:rPr>
              <a:t>дієвого</a:t>
            </a:r>
            <a:r>
              <a:rPr lang="ru-RU" sz="2000" dirty="0" smtClean="0">
                <a:solidFill>
                  <a:srgbClr val="002060"/>
                </a:solidFill>
              </a:rPr>
              <a:t> </a:t>
            </a:r>
            <a:r>
              <a:rPr lang="ru-RU" sz="2000" dirty="0" err="1" smtClean="0">
                <a:solidFill>
                  <a:srgbClr val="002060"/>
                </a:solidFill>
              </a:rPr>
              <a:t>впливу</a:t>
            </a:r>
            <a:r>
              <a:rPr lang="ru-RU" sz="2000" dirty="0" smtClean="0">
                <a:solidFill>
                  <a:srgbClr val="002060"/>
                </a:solidFill>
              </a:rPr>
              <a:t> на </a:t>
            </a:r>
            <a:r>
              <a:rPr lang="ru-RU" sz="2000" dirty="0" err="1" smtClean="0">
                <a:solidFill>
                  <a:srgbClr val="002060"/>
                </a:solidFill>
              </a:rPr>
              <a:t>формування</a:t>
            </a:r>
            <a:r>
              <a:rPr lang="ru-RU" sz="2000" dirty="0" smtClean="0">
                <a:solidFill>
                  <a:srgbClr val="002060"/>
                </a:solidFill>
              </a:rPr>
              <a:t> </a:t>
            </a:r>
            <a:r>
              <a:rPr lang="ru-RU" sz="2000" dirty="0" err="1" smtClean="0">
                <a:solidFill>
                  <a:srgbClr val="002060"/>
                </a:solidFill>
              </a:rPr>
              <a:t>дохідних</a:t>
            </a:r>
            <a:r>
              <a:rPr lang="ru-RU" sz="2000" dirty="0" smtClean="0">
                <a:solidFill>
                  <a:srgbClr val="002060"/>
                </a:solidFill>
              </a:rPr>
              <a:t> та </a:t>
            </a:r>
            <a:r>
              <a:rPr lang="ru-RU" sz="2000" dirty="0" err="1" smtClean="0">
                <a:solidFill>
                  <a:srgbClr val="002060"/>
                </a:solidFill>
              </a:rPr>
              <a:t>витратних</a:t>
            </a:r>
            <a:r>
              <a:rPr lang="ru-RU" sz="2000" dirty="0" smtClean="0">
                <a:solidFill>
                  <a:srgbClr val="002060"/>
                </a:solidFill>
              </a:rPr>
              <a:t> статей </a:t>
            </a:r>
            <a:r>
              <a:rPr lang="ru-RU" sz="2000" dirty="0" err="1" smtClean="0">
                <a:solidFill>
                  <a:srgbClr val="002060"/>
                </a:solidFill>
              </a:rPr>
              <a:t>місцевих</a:t>
            </a:r>
            <a:r>
              <a:rPr lang="ru-RU" sz="2000" dirty="0" smtClean="0">
                <a:solidFill>
                  <a:srgbClr val="002060"/>
                </a:solidFill>
              </a:rPr>
              <a:t> </a:t>
            </a:r>
            <a:r>
              <a:rPr lang="ru-RU" sz="2000" dirty="0" err="1" smtClean="0">
                <a:solidFill>
                  <a:srgbClr val="002060"/>
                </a:solidFill>
              </a:rPr>
              <a:t>бюджетів</a:t>
            </a:r>
            <a:r>
              <a:rPr lang="ru-RU" sz="2000" dirty="0" smtClean="0">
                <a:solidFill>
                  <a:srgbClr val="002060"/>
                </a:solidFill>
              </a:rPr>
              <a:t>,</a:t>
            </a:r>
          </a:p>
          <a:p>
            <a:r>
              <a:rPr lang="ru-RU" sz="2000" dirty="0" smtClean="0">
                <a:solidFill>
                  <a:srgbClr val="002060"/>
                </a:solidFill>
              </a:rPr>
              <a:t> </a:t>
            </a:r>
            <a:r>
              <a:rPr lang="ru-RU" sz="2000" dirty="0" err="1" smtClean="0">
                <a:solidFill>
                  <a:srgbClr val="002060"/>
                </a:solidFill>
              </a:rPr>
              <a:t>це</a:t>
            </a:r>
            <a:r>
              <a:rPr lang="ru-RU" sz="2000" dirty="0" smtClean="0">
                <a:solidFill>
                  <a:srgbClr val="002060"/>
                </a:solidFill>
              </a:rPr>
              <a:t> </a:t>
            </a:r>
            <a:r>
              <a:rPr lang="ru-RU" sz="2000" dirty="0" err="1" smtClean="0">
                <a:solidFill>
                  <a:srgbClr val="002060"/>
                </a:solidFill>
              </a:rPr>
              <a:t>можливі</a:t>
            </a:r>
            <a:r>
              <a:rPr lang="ru-RU" sz="2000" dirty="0" smtClean="0">
                <a:solidFill>
                  <a:srgbClr val="002060"/>
                </a:solidFill>
              </a:rPr>
              <a:t> </a:t>
            </a:r>
            <a:r>
              <a:rPr lang="ru-RU" sz="2000" dirty="0" err="1" smtClean="0">
                <a:solidFill>
                  <a:srgbClr val="002060"/>
                </a:solidFill>
              </a:rPr>
              <a:t>ініціативи</a:t>
            </a:r>
            <a:r>
              <a:rPr lang="ru-RU" sz="2000" dirty="0" smtClean="0">
                <a:solidFill>
                  <a:srgbClr val="002060"/>
                </a:solidFill>
              </a:rPr>
              <a:t> </a:t>
            </a:r>
            <a:r>
              <a:rPr lang="ru-RU" sz="2000" dirty="0">
                <a:solidFill>
                  <a:srgbClr val="002060"/>
                </a:solidFill>
              </a:rPr>
              <a:t>по </a:t>
            </a:r>
            <a:r>
              <a:rPr lang="ru-RU" sz="2000" dirty="0" err="1">
                <a:solidFill>
                  <a:srgbClr val="002060"/>
                </a:solidFill>
              </a:rPr>
              <a:t>відкликанню</a:t>
            </a:r>
            <a:r>
              <a:rPr lang="ru-RU" sz="2000" dirty="0">
                <a:solidFill>
                  <a:srgbClr val="002060"/>
                </a:solidFill>
              </a:rPr>
              <a:t> </a:t>
            </a:r>
            <a:r>
              <a:rPr lang="ru-RU" sz="2000" dirty="0" err="1" smtClean="0">
                <a:solidFill>
                  <a:srgbClr val="002060"/>
                </a:solidFill>
              </a:rPr>
              <a:t>депутатів</a:t>
            </a:r>
            <a:r>
              <a:rPr lang="ru-RU" sz="2000" dirty="0" smtClean="0">
                <a:solidFill>
                  <a:srgbClr val="002060"/>
                </a:solidFill>
              </a:rPr>
              <a:t> </a:t>
            </a:r>
            <a:r>
              <a:rPr lang="ru-RU" sz="2000" dirty="0" err="1" smtClean="0">
                <a:solidFill>
                  <a:srgbClr val="002060"/>
                </a:solidFill>
              </a:rPr>
              <a:t>усіх</a:t>
            </a:r>
            <a:r>
              <a:rPr lang="ru-RU" sz="2000" dirty="0" smtClean="0">
                <a:solidFill>
                  <a:srgbClr val="002060"/>
                </a:solidFill>
              </a:rPr>
              <a:t> </a:t>
            </a:r>
            <a:r>
              <a:rPr lang="ru-RU" sz="2000" dirty="0" err="1" smtClean="0">
                <a:solidFill>
                  <a:srgbClr val="002060"/>
                </a:solidFill>
              </a:rPr>
              <a:t>рівнів</a:t>
            </a:r>
            <a:r>
              <a:rPr lang="ru-RU" sz="2000" dirty="0" smtClean="0">
                <a:solidFill>
                  <a:srgbClr val="002060"/>
                </a:solidFill>
              </a:rPr>
              <a:t>, </a:t>
            </a:r>
          </a:p>
          <a:p>
            <a:r>
              <a:rPr lang="ru-RU" sz="2000" dirty="0" err="1" smtClean="0">
                <a:solidFill>
                  <a:srgbClr val="002060"/>
                </a:solidFill>
              </a:rPr>
              <a:t>це</a:t>
            </a:r>
            <a:r>
              <a:rPr lang="ru-RU" sz="2000" dirty="0" smtClean="0">
                <a:solidFill>
                  <a:srgbClr val="002060"/>
                </a:solidFill>
              </a:rPr>
              <a:t> </a:t>
            </a:r>
            <a:r>
              <a:rPr lang="ru-RU" sz="2000" dirty="0">
                <a:solidFill>
                  <a:srgbClr val="002060"/>
                </a:solidFill>
              </a:rPr>
              <a:t>бюджет </a:t>
            </a:r>
            <a:r>
              <a:rPr lang="ru-RU" sz="2000" dirty="0" err="1">
                <a:solidFill>
                  <a:srgbClr val="002060"/>
                </a:solidFill>
              </a:rPr>
              <a:t>участі</a:t>
            </a:r>
            <a:r>
              <a:rPr lang="ru-RU" sz="2000" dirty="0">
                <a:solidFill>
                  <a:srgbClr val="002060"/>
                </a:solidFill>
              </a:rPr>
              <a:t>, коли сама громада </a:t>
            </a:r>
            <a:r>
              <a:rPr lang="ru-RU" sz="2000" dirty="0" err="1">
                <a:solidFill>
                  <a:srgbClr val="002060"/>
                </a:solidFill>
              </a:rPr>
              <a:t>подає</a:t>
            </a:r>
            <a:r>
              <a:rPr lang="ru-RU" sz="2000" dirty="0">
                <a:solidFill>
                  <a:srgbClr val="002060"/>
                </a:solidFill>
              </a:rPr>
              <a:t> заявку на </a:t>
            </a:r>
            <a:r>
              <a:rPr lang="ru-RU" sz="2000" dirty="0" err="1">
                <a:solidFill>
                  <a:srgbClr val="002060"/>
                </a:solidFill>
              </a:rPr>
              <a:t>фінансування</a:t>
            </a:r>
            <a:r>
              <a:rPr lang="ru-RU" sz="2000" dirty="0">
                <a:solidFill>
                  <a:srgbClr val="002060"/>
                </a:solidFill>
              </a:rPr>
              <a:t> </a:t>
            </a:r>
            <a:r>
              <a:rPr lang="ru-RU" sz="2000" dirty="0" smtClean="0">
                <a:solidFill>
                  <a:srgbClr val="002060"/>
                </a:solidFill>
              </a:rPr>
              <a:t>того </a:t>
            </a:r>
            <a:r>
              <a:rPr lang="ru-RU" sz="2000" dirty="0" err="1" smtClean="0">
                <a:solidFill>
                  <a:srgbClr val="002060"/>
                </a:solidFill>
              </a:rPr>
              <a:t>чи</a:t>
            </a:r>
            <a:r>
              <a:rPr lang="ru-RU" sz="2000" dirty="0" smtClean="0">
                <a:solidFill>
                  <a:srgbClr val="002060"/>
                </a:solidFill>
              </a:rPr>
              <a:t> </a:t>
            </a:r>
            <a:r>
              <a:rPr lang="ru-RU" sz="2000" dirty="0" err="1">
                <a:solidFill>
                  <a:srgbClr val="002060"/>
                </a:solidFill>
              </a:rPr>
              <a:t>іншого</a:t>
            </a:r>
            <a:r>
              <a:rPr lang="ru-RU" sz="2000" dirty="0">
                <a:solidFill>
                  <a:srgbClr val="002060"/>
                </a:solidFill>
              </a:rPr>
              <a:t> проекту і сама ж громада </a:t>
            </a:r>
            <a:r>
              <a:rPr lang="ru-RU" sz="2000" dirty="0" err="1">
                <a:solidFill>
                  <a:srgbClr val="002060"/>
                </a:solidFill>
              </a:rPr>
              <a:t>здійснює</a:t>
            </a:r>
            <a:r>
              <a:rPr lang="ru-RU" sz="2000" dirty="0">
                <a:solidFill>
                  <a:srgbClr val="002060"/>
                </a:solidFill>
              </a:rPr>
              <a:t> </a:t>
            </a:r>
            <a:r>
              <a:rPr lang="ru-RU" sz="2000" dirty="0" smtClean="0">
                <a:solidFill>
                  <a:srgbClr val="002060"/>
                </a:solidFill>
              </a:rPr>
              <a:t>контроль за </a:t>
            </a:r>
            <a:r>
              <a:rPr lang="ru-RU" sz="2000" dirty="0" err="1" smtClean="0">
                <a:solidFill>
                  <a:srgbClr val="002060"/>
                </a:solidFill>
              </a:rPr>
              <a:t>виконанням</a:t>
            </a:r>
            <a:r>
              <a:rPr lang="ru-RU" sz="2000" dirty="0" smtClean="0">
                <a:solidFill>
                  <a:srgbClr val="002060"/>
                </a:solidFill>
              </a:rPr>
              <a:t>.  </a:t>
            </a:r>
          </a:p>
          <a:p>
            <a:r>
              <a:rPr lang="ru-RU" sz="2000" dirty="0" err="1" smtClean="0">
                <a:solidFill>
                  <a:srgbClr val="002060"/>
                </a:solidFill>
              </a:rPr>
              <a:t>Посилення</a:t>
            </a:r>
            <a:r>
              <a:rPr lang="ru-RU" sz="2000" dirty="0" smtClean="0">
                <a:solidFill>
                  <a:srgbClr val="002060"/>
                </a:solidFill>
              </a:rPr>
              <a:t> </a:t>
            </a:r>
            <a:r>
              <a:rPr lang="ru-RU" sz="2000" dirty="0" err="1">
                <a:solidFill>
                  <a:srgbClr val="002060"/>
                </a:solidFill>
              </a:rPr>
              <a:t>публічного</a:t>
            </a:r>
            <a:r>
              <a:rPr lang="ru-RU" sz="2000" dirty="0">
                <a:solidFill>
                  <a:srgbClr val="002060"/>
                </a:solidFill>
              </a:rPr>
              <a:t> контролю </a:t>
            </a:r>
            <a:r>
              <a:rPr lang="ru-RU" sz="2000" dirty="0" smtClean="0">
                <a:solidFill>
                  <a:srgbClr val="002060"/>
                </a:solidFill>
              </a:rPr>
              <a:t>- є </a:t>
            </a:r>
            <a:r>
              <a:rPr lang="ru-RU" sz="2000" dirty="0" err="1">
                <a:solidFill>
                  <a:srgbClr val="002060"/>
                </a:solidFill>
              </a:rPr>
              <a:t>реальним</a:t>
            </a:r>
            <a:r>
              <a:rPr lang="ru-RU" sz="2000" dirty="0">
                <a:solidFill>
                  <a:srgbClr val="002060"/>
                </a:solidFill>
              </a:rPr>
              <a:t> </a:t>
            </a:r>
            <a:r>
              <a:rPr lang="ru-RU" sz="2000" dirty="0" err="1">
                <a:solidFill>
                  <a:srgbClr val="002060"/>
                </a:solidFill>
              </a:rPr>
              <a:t>механізмом</a:t>
            </a:r>
            <a:r>
              <a:rPr lang="ru-RU" sz="2000" dirty="0">
                <a:solidFill>
                  <a:srgbClr val="002060"/>
                </a:solidFill>
              </a:rPr>
              <a:t> для </a:t>
            </a:r>
            <a:r>
              <a:rPr lang="ru-RU" sz="2000" dirty="0" err="1">
                <a:solidFill>
                  <a:srgbClr val="002060"/>
                </a:solidFill>
              </a:rPr>
              <a:t>підвищення</a:t>
            </a:r>
            <a:r>
              <a:rPr lang="ru-RU" sz="2000" dirty="0">
                <a:solidFill>
                  <a:srgbClr val="002060"/>
                </a:solidFill>
              </a:rPr>
              <a:t> </a:t>
            </a:r>
            <a:r>
              <a:rPr lang="ru-RU" sz="2000" dirty="0" err="1">
                <a:solidFill>
                  <a:srgbClr val="002060"/>
                </a:solidFill>
              </a:rPr>
              <a:t>ефективності</a:t>
            </a:r>
            <a:r>
              <a:rPr lang="ru-RU" sz="2000" dirty="0">
                <a:solidFill>
                  <a:srgbClr val="002060"/>
                </a:solidFill>
              </a:rPr>
              <a:t> </a:t>
            </a:r>
            <a:r>
              <a:rPr lang="ru-RU" sz="2000" dirty="0" smtClean="0">
                <a:solidFill>
                  <a:srgbClr val="002060"/>
                </a:solidFill>
              </a:rPr>
              <a:t> </a:t>
            </a:r>
            <a:r>
              <a:rPr lang="ru-RU" sz="2000" dirty="0" err="1" smtClean="0">
                <a:solidFill>
                  <a:srgbClr val="002060"/>
                </a:solidFill>
              </a:rPr>
              <a:t>співпраці</a:t>
            </a:r>
            <a:r>
              <a:rPr lang="ru-RU" sz="2000" dirty="0" smtClean="0">
                <a:solidFill>
                  <a:srgbClr val="002060"/>
                </a:solidFill>
              </a:rPr>
              <a:t> з ОМС. Рекомендації щодо поліпшення </a:t>
            </a:r>
            <a:r>
              <a:rPr lang="ru-RU" sz="2000" dirty="0" err="1" smtClean="0">
                <a:solidFill>
                  <a:srgbClr val="002060"/>
                </a:solidFill>
              </a:rPr>
              <a:t>роботи</a:t>
            </a:r>
            <a:r>
              <a:rPr lang="ru-RU" sz="2000" dirty="0" smtClean="0">
                <a:solidFill>
                  <a:srgbClr val="002060"/>
                </a:solidFill>
              </a:rPr>
              <a:t> </a:t>
            </a:r>
            <a:r>
              <a:rPr lang="ru-RU" sz="2000" dirty="0" err="1" smtClean="0">
                <a:solidFill>
                  <a:srgbClr val="002060"/>
                </a:solidFill>
              </a:rPr>
              <a:t>суб</a:t>
            </a:r>
            <a:r>
              <a:rPr lang="ru-RU" sz="2000" dirty="0" smtClean="0">
                <a:solidFill>
                  <a:srgbClr val="002060"/>
                </a:solidFill>
              </a:rPr>
              <a:t>*</a:t>
            </a:r>
            <a:r>
              <a:rPr lang="ru-RU" sz="2000" dirty="0" err="1" smtClean="0">
                <a:solidFill>
                  <a:srgbClr val="002060"/>
                </a:solidFill>
              </a:rPr>
              <a:t>єктів</a:t>
            </a:r>
            <a:r>
              <a:rPr lang="ru-RU" sz="2000" dirty="0" smtClean="0">
                <a:solidFill>
                  <a:srgbClr val="002060"/>
                </a:solidFill>
              </a:rPr>
              <a:t> </a:t>
            </a:r>
            <a:r>
              <a:rPr lang="ru-RU" sz="2000" dirty="0" err="1" smtClean="0">
                <a:solidFill>
                  <a:srgbClr val="002060"/>
                </a:solidFill>
              </a:rPr>
              <a:t>дослідження</a:t>
            </a:r>
            <a:r>
              <a:rPr lang="ru-RU" sz="2000" dirty="0" smtClean="0">
                <a:solidFill>
                  <a:srgbClr val="002060"/>
                </a:solidFill>
              </a:rPr>
              <a:t> </a:t>
            </a:r>
            <a:r>
              <a:rPr lang="ru-RU" sz="2000" dirty="0" err="1" smtClean="0">
                <a:solidFill>
                  <a:srgbClr val="002060"/>
                </a:solidFill>
              </a:rPr>
              <a:t>направлені</a:t>
            </a:r>
            <a:r>
              <a:rPr lang="ru-RU" sz="2000" dirty="0" smtClean="0">
                <a:solidFill>
                  <a:srgbClr val="002060"/>
                </a:solidFill>
              </a:rPr>
              <a:t> до </a:t>
            </a:r>
            <a:r>
              <a:rPr lang="ru-RU" sz="2000" dirty="0" err="1" smtClean="0">
                <a:solidFill>
                  <a:srgbClr val="002060"/>
                </a:solidFill>
              </a:rPr>
              <a:t>секретарів</a:t>
            </a:r>
            <a:r>
              <a:rPr lang="ru-RU" sz="2000" dirty="0" smtClean="0">
                <a:solidFill>
                  <a:srgbClr val="002060"/>
                </a:solidFill>
              </a:rPr>
              <a:t> </a:t>
            </a:r>
            <a:r>
              <a:rPr lang="ru-RU" sz="2000" dirty="0" err="1" smtClean="0">
                <a:solidFill>
                  <a:srgbClr val="002060"/>
                </a:solidFill>
              </a:rPr>
              <a:t>міськрад</a:t>
            </a:r>
            <a:r>
              <a:rPr lang="ru-RU" sz="2000" dirty="0" smtClean="0">
                <a:solidFill>
                  <a:srgbClr val="002060"/>
                </a:solidFill>
              </a:rPr>
              <a:t>, </a:t>
            </a:r>
            <a:r>
              <a:rPr lang="ru-RU" sz="2000" dirty="0" err="1" smtClean="0">
                <a:solidFill>
                  <a:srgbClr val="002060"/>
                </a:solidFill>
              </a:rPr>
              <a:t>міських</a:t>
            </a:r>
            <a:r>
              <a:rPr lang="ru-RU" sz="2000" dirty="0" smtClean="0">
                <a:solidFill>
                  <a:srgbClr val="002060"/>
                </a:solidFill>
              </a:rPr>
              <a:t> </a:t>
            </a:r>
            <a:r>
              <a:rPr lang="ru-RU" sz="2000" dirty="0" err="1" smtClean="0">
                <a:solidFill>
                  <a:srgbClr val="002060"/>
                </a:solidFill>
              </a:rPr>
              <a:t>голів</a:t>
            </a:r>
            <a:r>
              <a:rPr lang="ru-RU" sz="2000" dirty="0" smtClean="0">
                <a:solidFill>
                  <a:srgbClr val="002060"/>
                </a:solidFill>
              </a:rPr>
              <a:t>, Губернатора ХОДА. Та на </a:t>
            </a:r>
            <a:r>
              <a:rPr lang="ru-RU" sz="2000" dirty="0" err="1" smtClean="0">
                <a:solidFill>
                  <a:srgbClr val="002060"/>
                </a:solidFill>
              </a:rPr>
              <a:t>персональній</a:t>
            </a:r>
            <a:r>
              <a:rPr lang="ru-RU" sz="2000" dirty="0" smtClean="0">
                <a:solidFill>
                  <a:srgbClr val="002060"/>
                </a:solidFill>
              </a:rPr>
              <a:t> </a:t>
            </a:r>
            <a:r>
              <a:rPr lang="ru-RU" sz="2000" dirty="0" err="1" smtClean="0">
                <a:solidFill>
                  <a:srgbClr val="002060"/>
                </a:solidFill>
              </a:rPr>
              <a:t>зустрічі</a:t>
            </a:r>
            <a:r>
              <a:rPr lang="ru-RU" sz="2000" dirty="0" smtClean="0">
                <a:solidFill>
                  <a:srgbClr val="002060"/>
                </a:solidFill>
              </a:rPr>
              <a:t> з </a:t>
            </a:r>
            <a:r>
              <a:rPr lang="ru-RU" sz="2000" dirty="0" err="1" smtClean="0">
                <a:solidFill>
                  <a:srgbClr val="002060"/>
                </a:solidFill>
              </a:rPr>
              <a:t>Гусєвим</a:t>
            </a:r>
            <a:r>
              <a:rPr lang="ru-RU" sz="2000" dirty="0" smtClean="0">
                <a:solidFill>
                  <a:srgbClr val="002060"/>
                </a:solidFill>
              </a:rPr>
              <a:t> Ю. 29.03.20р. </a:t>
            </a:r>
            <a:endParaRPr lang="ru-RU" sz="2000" dirty="0">
              <a:solidFill>
                <a:srgbClr val="002060"/>
              </a:solidFill>
            </a:endParaRPr>
          </a:p>
        </p:txBody>
      </p:sp>
      <p:sp>
        <p:nvSpPr>
          <p:cNvPr id="6" name="Заголовок 1"/>
          <p:cNvSpPr txBox="1">
            <a:spLocks/>
          </p:cNvSpPr>
          <p:nvPr/>
        </p:nvSpPr>
        <p:spPr>
          <a:xfrm>
            <a:off x="0" y="6669359"/>
            <a:ext cx="9144000" cy="346349"/>
          </a:xfrm>
          <a:prstGeom prst="rect">
            <a:avLst/>
          </a:prstGeom>
          <a:solidFill>
            <a:schemeClr val="accent4">
              <a:lumMod val="60000"/>
              <a:lumOff val="40000"/>
            </a:schemeClr>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b="1" i="1" dirty="0">
              <a:solidFill>
                <a:schemeClr val="tx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1400715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73C86D9E-4CC0-470A-B2FC-C126FBEC601B}"/>
              </a:ext>
            </a:extLst>
          </p:cNvPr>
          <p:cNvSpPr>
            <a:spLocks noGrp="1"/>
          </p:cNvSpPr>
          <p:nvPr>
            <p:ph type="ctrTitle"/>
          </p:nvPr>
        </p:nvSpPr>
        <p:spPr>
          <a:xfrm>
            <a:off x="2339752" y="116632"/>
            <a:ext cx="6624736" cy="4176465"/>
          </a:xfrm>
        </p:spPr>
        <p:txBody>
          <a:bodyPr>
            <a:normAutofit fontScale="90000"/>
          </a:bodyPr>
          <a:lstStyle/>
          <a:p>
            <a:pPr algn="just"/>
            <a:r>
              <a:rPr lang="uk-UA" sz="2400" dirty="0" smtClean="0"/>
              <a:t>    </a:t>
            </a:r>
            <a:r>
              <a:rPr lang="uk-UA" sz="2400" dirty="0" smtClean="0">
                <a:solidFill>
                  <a:schemeClr val="tx1"/>
                </a:solidFill>
              </a:rPr>
              <a:t>24.06.19р.  </a:t>
            </a:r>
            <a:r>
              <a:rPr lang="uk-UA" sz="2400" dirty="0">
                <a:solidFill>
                  <a:schemeClr val="tx1"/>
                </a:solidFill>
              </a:rPr>
              <a:t>Це </a:t>
            </a:r>
            <a:r>
              <a:rPr lang="uk-UA" sz="2400" dirty="0" smtClean="0">
                <a:solidFill>
                  <a:schemeClr val="tx1"/>
                </a:solidFill>
              </a:rPr>
              <a:t>«капітальний ремонт» у Херсоні проводить </a:t>
            </a:r>
            <a:r>
              <a:rPr lang="ru-RU" sz="2400" dirty="0" smtClean="0">
                <a:solidFill>
                  <a:schemeClr val="tx1"/>
                </a:solidFill>
              </a:rPr>
              <a:t>ПП ЄВРОІНВЕСТ.</a:t>
            </a:r>
            <a:r>
              <a:rPr lang="uk-UA" sz="2400" dirty="0">
                <a:solidFill>
                  <a:schemeClr val="tx1"/>
                </a:solidFill>
              </a:rPr>
              <a:t> По</a:t>
            </a:r>
            <a:r>
              <a:rPr lang="ru-RU" sz="2400" dirty="0">
                <a:solidFill>
                  <a:schemeClr val="tx1"/>
                </a:solidFill>
              </a:rPr>
              <a:t> сайт</a:t>
            </a:r>
            <a:r>
              <a:rPr lang="uk-UA" sz="2400" dirty="0">
                <a:solidFill>
                  <a:schemeClr val="tx1"/>
                </a:solidFill>
              </a:rPr>
              <a:t>у</a:t>
            </a:r>
            <a:r>
              <a:rPr lang="ru-RU" sz="2400" dirty="0">
                <a:solidFill>
                  <a:schemeClr val="tx1"/>
                </a:solidFill>
              </a:rPr>
              <a:t> «</a:t>
            </a:r>
            <a:r>
              <a:rPr lang="ru-RU" sz="2400" dirty="0" err="1">
                <a:solidFill>
                  <a:schemeClr val="tx1"/>
                </a:solidFill>
              </a:rPr>
              <a:t>Prozorro</a:t>
            </a:r>
            <a:r>
              <a:rPr lang="ru-RU" sz="2400" dirty="0">
                <a:solidFill>
                  <a:schemeClr val="tx1"/>
                </a:solidFill>
              </a:rPr>
              <a:t>», </a:t>
            </a:r>
            <a:r>
              <a:rPr lang="ru-RU" sz="2400" dirty="0" err="1" smtClean="0">
                <a:solidFill>
                  <a:schemeClr val="tx1"/>
                </a:solidFill>
              </a:rPr>
              <a:t>виграла</a:t>
            </a:r>
            <a:r>
              <a:rPr lang="ru-RU" sz="2400" dirty="0" smtClean="0">
                <a:solidFill>
                  <a:schemeClr val="tx1"/>
                </a:solidFill>
              </a:rPr>
              <a:t> тендер </a:t>
            </a:r>
            <a:r>
              <a:rPr lang="ru-RU" sz="2400" dirty="0">
                <a:solidFill>
                  <a:schemeClr val="tx1"/>
                </a:solidFill>
              </a:rPr>
              <a:t>на кап</a:t>
            </a:r>
            <a:r>
              <a:rPr lang="uk-UA" sz="2400" dirty="0">
                <a:solidFill>
                  <a:schemeClr val="tx1"/>
                </a:solidFill>
              </a:rPr>
              <a:t>і</a:t>
            </a:r>
            <a:r>
              <a:rPr lang="ru-RU" sz="2400" dirty="0" err="1">
                <a:solidFill>
                  <a:schemeClr val="tx1"/>
                </a:solidFill>
              </a:rPr>
              <a:t>тальн</a:t>
            </a:r>
            <a:r>
              <a:rPr lang="uk-UA" sz="2400" dirty="0">
                <a:solidFill>
                  <a:schemeClr val="tx1"/>
                </a:solidFill>
              </a:rPr>
              <a:t>и</a:t>
            </a:r>
            <a:r>
              <a:rPr lang="ru-RU" sz="2400" dirty="0">
                <a:solidFill>
                  <a:schemeClr val="tx1"/>
                </a:solidFill>
              </a:rPr>
              <a:t>й </a:t>
            </a:r>
            <a:r>
              <a:rPr lang="ru-RU" sz="2400" dirty="0" smtClean="0">
                <a:solidFill>
                  <a:schemeClr val="tx1"/>
                </a:solidFill>
              </a:rPr>
              <a:t>  ремонт </a:t>
            </a:r>
            <a:r>
              <a:rPr lang="ru-RU" sz="2400" dirty="0">
                <a:solidFill>
                  <a:schemeClr val="tx1"/>
                </a:solidFill>
              </a:rPr>
              <a:t>про</a:t>
            </a:r>
            <a:r>
              <a:rPr lang="uk-UA" sz="2400" dirty="0" err="1" smtClean="0">
                <a:solidFill>
                  <a:schemeClr val="tx1"/>
                </a:solidFill>
              </a:rPr>
              <a:t>їздної</a:t>
            </a:r>
            <a:r>
              <a:rPr lang="ru-RU" sz="2400" dirty="0" smtClean="0">
                <a:solidFill>
                  <a:schemeClr val="tx1"/>
                </a:solidFill>
              </a:rPr>
              <a:t> </a:t>
            </a:r>
            <a:r>
              <a:rPr lang="ru-RU" sz="2400" dirty="0">
                <a:solidFill>
                  <a:schemeClr val="tx1"/>
                </a:solidFill>
              </a:rPr>
              <a:t>части</a:t>
            </a:r>
            <a:r>
              <a:rPr lang="uk-UA" sz="2400" dirty="0" err="1">
                <a:solidFill>
                  <a:schemeClr val="tx1"/>
                </a:solidFill>
              </a:rPr>
              <a:t>ни</a:t>
            </a:r>
            <a:r>
              <a:rPr lang="uk-UA" sz="2400" dirty="0">
                <a:solidFill>
                  <a:schemeClr val="tx1"/>
                </a:solidFill>
              </a:rPr>
              <a:t> вул..</a:t>
            </a:r>
            <a:r>
              <a:rPr lang="ru-RU" sz="2400" dirty="0">
                <a:solidFill>
                  <a:schemeClr val="tx1"/>
                </a:solidFill>
              </a:rPr>
              <a:t> Степана Раз</a:t>
            </a:r>
            <a:r>
              <a:rPr lang="uk-UA" sz="2400" dirty="0">
                <a:solidFill>
                  <a:schemeClr val="tx1"/>
                </a:solidFill>
              </a:rPr>
              <a:t>і</a:t>
            </a:r>
            <a:r>
              <a:rPr lang="ru-RU" sz="2400" dirty="0">
                <a:solidFill>
                  <a:schemeClr val="tx1"/>
                </a:solidFill>
              </a:rPr>
              <a:t>на </a:t>
            </a:r>
            <a:r>
              <a:rPr lang="uk-UA" sz="2400" dirty="0" smtClean="0">
                <a:solidFill>
                  <a:schemeClr val="tx1"/>
                </a:solidFill>
              </a:rPr>
              <a:t>вул</a:t>
            </a:r>
            <a:r>
              <a:rPr lang="uk-UA" sz="2400" dirty="0">
                <a:solidFill>
                  <a:schemeClr val="tx1"/>
                </a:solidFill>
              </a:rPr>
              <a:t>..</a:t>
            </a:r>
            <a:r>
              <a:rPr lang="ru-RU" sz="2400" dirty="0" smtClean="0">
                <a:solidFill>
                  <a:schemeClr val="tx1"/>
                </a:solidFill>
              </a:rPr>
              <a:t>Кулика- Молод</a:t>
            </a:r>
            <a:r>
              <a:rPr lang="uk-UA" sz="2400" dirty="0">
                <a:solidFill>
                  <a:schemeClr val="tx1"/>
                </a:solidFill>
              </a:rPr>
              <a:t>і</a:t>
            </a:r>
            <a:r>
              <a:rPr lang="ru-RU" sz="2400" dirty="0" err="1">
                <a:solidFill>
                  <a:schemeClr val="tx1"/>
                </a:solidFill>
              </a:rPr>
              <a:t>жна</a:t>
            </a:r>
            <a:r>
              <a:rPr lang="ru-RU" sz="2400" dirty="0">
                <a:solidFill>
                  <a:schemeClr val="tx1"/>
                </a:solidFill>
              </a:rPr>
              <a:t>) </a:t>
            </a:r>
            <a:r>
              <a:rPr lang="ru-RU" sz="2400" dirty="0" smtClean="0">
                <a:solidFill>
                  <a:schemeClr val="tx1"/>
                </a:solidFill>
              </a:rPr>
              <a:t>проведен</a:t>
            </a:r>
            <a:r>
              <a:rPr lang="uk-UA" sz="2400" dirty="0" smtClean="0">
                <a:solidFill>
                  <a:schemeClr val="tx1"/>
                </a:solidFill>
              </a:rPr>
              <a:t>о </a:t>
            </a:r>
            <a:r>
              <a:rPr lang="uk-UA" sz="2400" dirty="0">
                <a:solidFill>
                  <a:schemeClr val="tx1"/>
                </a:solidFill>
              </a:rPr>
              <a:t>у</a:t>
            </a:r>
            <a:r>
              <a:rPr lang="uk-UA" sz="2400" dirty="0" smtClean="0">
                <a:solidFill>
                  <a:schemeClr val="tx1"/>
                </a:solidFill>
              </a:rPr>
              <a:t>  05.2019р.  Загальна сума склала 1 490 тис. грн. ПП «</a:t>
            </a:r>
            <a:r>
              <a:rPr lang="uk-UA" sz="2400" dirty="0" err="1" smtClean="0">
                <a:solidFill>
                  <a:schemeClr val="tx1"/>
                </a:solidFill>
              </a:rPr>
              <a:t>Євроінвест</a:t>
            </a:r>
            <a:r>
              <a:rPr lang="uk-UA" sz="2400" dirty="0" smtClean="0">
                <a:solidFill>
                  <a:schemeClr val="tx1"/>
                </a:solidFill>
              </a:rPr>
              <a:t>» </a:t>
            </a:r>
            <a:r>
              <a:rPr lang="uk-UA" sz="2400" dirty="0">
                <a:solidFill>
                  <a:schemeClr val="tx1"/>
                </a:solidFill>
              </a:rPr>
              <a:t>і є </a:t>
            </a:r>
            <a:r>
              <a:rPr lang="uk-UA" sz="2400" dirty="0" smtClean="0">
                <a:solidFill>
                  <a:schemeClr val="tx1"/>
                </a:solidFill>
              </a:rPr>
              <a:t>виконавцем цього «якісного ремонту» за кодом «жах».</a:t>
            </a:r>
            <a:r>
              <a:rPr lang="uk-UA" sz="2400" dirty="0">
                <a:solidFill>
                  <a:schemeClr val="tx1"/>
                </a:solidFill>
              </a:rPr>
              <a:t> </a:t>
            </a:r>
            <a:r>
              <a:rPr lang="uk-UA" sz="2400" dirty="0" smtClean="0">
                <a:solidFill>
                  <a:schemeClr val="tx1"/>
                </a:solidFill>
              </a:rPr>
              <a:t>Управління </a:t>
            </a:r>
            <a:r>
              <a:rPr lang="uk-UA" sz="2400" dirty="0" err="1" smtClean="0">
                <a:solidFill>
                  <a:schemeClr val="tx1"/>
                </a:solidFill>
              </a:rPr>
              <a:t>ТДіЗ</a:t>
            </a:r>
            <a:r>
              <a:rPr lang="uk-UA" sz="2400" dirty="0" smtClean="0">
                <a:solidFill>
                  <a:schemeClr val="tx1"/>
                </a:solidFill>
              </a:rPr>
              <a:t> не виставляє претензій, бо претензійна робота – відсутня і у 2020р. Навіть після проведення </a:t>
            </a:r>
            <a:r>
              <a:rPr lang="uk-UA" sz="2400" dirty="0" err="1" smtClean="0">
                <a:solidFill>
                  <a:schemeClr val="tx1"/>
                </a:solidFill>
              </a:rPr>
              <a:t>Держаудиту</a:t>
            </a:r>
            <a:r>
              <a:rPr lang="uk-UA" sz="2400" dirty="0">
                <a:solidFill>
                  <a:schemeClr val="tx1"/>
                </a:solidFill>
              </a:rPr>
              <a:t> </a:t>
            </a:r>
            <a:r>
              <a:rPr lang="uk-UA" sz="2400" dirty="0" smtClean="0">
                <a:solidFill>
                  <a:schemeClr val="tx1"/>
                </a:solidFill>
              </a:rPr>
              <a:t>11.10.19р. В договорах нема кримінальної відповідальності. </a:t>
            </a:r>
            <a:endParaRPr lang="ru-RU" sz="2400" dirty="0">
              <a:solidFill>
                <a:schemeClr val="tx1"/>
              </a:solidFill>
            </a:endParaRPr>
          </a:p>
        </p:txBody>
      </p:sp>
      <p:sp>
        <p:nvSpPr>
          <p:cNvPr id="9219" name="Подзаголовок 2"/>
          <p:cNvSpPr>
            <a:spLocks noGrp="1"/>
          </p:cNvSpPr>
          <p:nvPr>
            <p:ph type="subTitle" idx="1"/>
          </p:nvPr>
        </p:nvSpPr>
        <p:spPr>
          <a:xfrm>
            <a:off x="179513" y="4293096"/>
            <a:ext cx="8856983" cy="2376264"/>
          </a:xfrm>
        </p:spPr>
        <p:txBody>
          <a:bodyPr>
            <a:normAutofit fontScale="62500" lnSpcReduction="20000"/>
          </a:bodyPr>
          <a:lstStyle/>
          <a:p>
            <a:pPr algn="just"/>
            <a:r>
              <a:rPr lang="uk-UA" sz="2800" b="1" i="1" dirty="0" smtClean="0">
                <a:solidFill>
                  <a:srgbClr val="0070C0"/>
                </a:solidFill>
              </a:rPr>
              <a:t> </a:t>
            </a:r>
            <a:r>
              <a:rPr lang="uk-UA" sz="2800" b="1" dirty="0" smtClean="0">
                <a:solidFill>
                  <a:schemeClr val="accent5">
                    <a:lumMod val="75000"/>
                  </a:schemeClr>
                </a:solidFill>
              </a:rPr>
              <a:t>Уряд України вимагає якісні дороги за новими програмами. Але чи Херсон збудує гарні та </a:t>
            </a:r>
            <a:r>
              <a:rPr lang="uk-UA" sz="2800" b="1" dirty="0">
                <a:solidFill>
                  <a:schemeClr val="accent5">
                    <a:lumMod val="75000"/>
                  </a:schemeClr>
                </a:solidFill>
              </a:rPr>
              <a:t>надійні </a:t>
            </a:r>
            <a:r>
              <a:rPr lang="uk-UA" sz="2800" b="1" dirty="0" smtClean="0">
                <a:solidFill>
                  <a:schemeClr val="accent5">
                    <a:lumMod val="75000"/>
                  </a:schemeClr>
                </a:solidFill>
              </a:rPr>
              <a:t>дороги? Чиновники працюють за старими «схемами» і безконтрольно. Але ситуацію мають виправити ГО у складі ПЛАТФОРМИ «Громадських префектів», застосовуючи публічність, як   ефективний інструмент контролю за управлінськими рішеннями.  Наші Рекомендації, Вимоги, як наслідок проведеного детального аналізу роботи ГРБК херсонського міськвиконкому за період з 2017-19р. вручено міському голові, начальнику </a:t>
            </a:r>
            <a:r>
              <a:rPr lang="uk-UA" sz="2800" b="1" dirty="0" err="1" smtClean="0">
                <a:solidFill>
                  <a:schemeClr val="accent5">
                    <a:lumMod val="75000"/>
                  </a:schemeClr>
                </a:solidFill>
              </a:rPr>
              <a:t>УправлінняТДіЗ</a:t>
            </a:r>
            <a:r>
              <a:rPr lang="uk-UA" sz="2800" b="1" dirty="0" smtClean="0">
                <a:solidFill>
                  <a:schemeClr val="accent5">
                    <a:lumMod val="75000"/>
                  </a:schemeClr>
                </a:solidFill>
              </a:rPr>
              <a:t> та повторно в </a:t>
            </a:r>
            <a:r>
              <a:rPr lang="uk-UA" sz="3200" b="1" dirty="0" err="1" smtClean="0">
                <a:solidFill>
                  <a:schemeClr val="accent5">
                    <a:lumMod val="75000"/>
                  </a:schemeClr>
                </a:solidFill>
              </a:rPr>
              <a:t>Держаудитслужбу</a:t>
            </a:r>
            <a:r>
              <a:rPr lang="uk-UA" sz="3200" b="1" dirty="0" smtClean="0">
                <a:solidFill>
                  <a:schemeClr val="accent5">
                    <a:lumMod val="75000"/>
                  </a:schemeClr>
                </a:solidFill>
              </a:rPr>
              <a:t> України, центральний офіс 12.11.19р.</a:t>
            </a:r>
            <a:endParaRPr lang="ru-RU" sz="3200" dirty="0">
              <a:solidFill>
                <a:schemeClr val="accent5">
                  <a:lumMod val="75000"/>
                </a:schemeClr>
              </a:solidFill>
            </a:endParaRPr>
          </a:p>
        </p:txBody>
      </p:sp>
      <p:pic>
        <p:nvPicPr>
          <p:cNvPr id="11" name="Рисунок 10" descr="https://grivna.ks.ua/media/k2/items/cache/a2abbc47163b8d5d4d58d9a719b44adf_X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5" y="116632"/>
            <a:ext cx="2232247" cy="4032449"/>
          </a:xfrm>
          <a:prstGeom prst="rect">
            <a:avLst/>
          </a:prstGeom>
          <a:noFill/>
          <a:ln>
            <a:noFill/>
          </a:ln>
        </p:spPr>
      </p:pic>
      <p:sp>
        <p:nvSpPr>
          <p:cNvPr id="5" name="Заголовок 1"/>
          <p:cNvSpPr txBox="1">
            <a:spLocks/>
          </p:cNvSpPr>
          <p:nvPr/>
        </p:nvSpPr>
        <p:spPr>
          <a:xfrm>
            <a:off x="0" y="6669359"/>
            <a:ext cx="9144000" cy="346349"/>
          </a:xfrm>
          <a:prstGeom prst="rect">
            <a:avLst/>
          </a:prstGeom>
          <a:solidFill>
            <a:schemeClr val="accent4">
              <a:lumMod val="60000"/>
              <a:lumOff val="40000"/>
            </a:schemeClr>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b="1" i="1" dirty="0">
              <a:solidFill>
                <a:schemeClr val="tx1"/>
              </a:solidFill>
              <a:latin typeface="Batang" panose="02030600000101010101" pitchFamily="18" charset="-127"/>
              <a:ea typeface="Batang" panose="02030600000101010101" pitchFamily="18" charset="-127"/>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856983" cy="2088232"/>
          </a:xfrm>
        </p:spPr>
        <p:txBody>
          <a:bodyPr>
            <a:normAutofit fontScale="90000"/>
          </a:bodyPr>
          <a:lstStyle/>
          <a:p>
            <a:r>
              <a:rPr lang="uk-UA" b="1" dirty="0">
                <a:solidFill>
                  <a:srgbClr val="002060"/>
                </a:solidFill>
              </a:rPr>
              <a:t>«Громадська префектура </a:t>
            </a:r>
            <a:r>
              <a:rPr lang="uk-UA" b="1" dirty="0" smtClean="0">
                <a:solidFill>
                  <a:srgbClr val="002060"/>
                </a:solidFill>
              </a:rPr>
              <a:t>– саме той дієвий  механізм  з </a:t>
            </a:r>
            <a:r>
              <a:rPr lang="uk-UA" b="1" dirty="0">
                <a:solidFill>
                  <a:srgbClr val="002060"/>
                </a:solidFill>
              </a:rPr>
              <a:t>покращення ефективності </a:t>
            </a:r>
            <a:r>
              <a:rPr lang="uk-UA" b="1" dirty="0" smtClean="0">
                <a:solidFill>
                  <a:srgbClr val="002060"/>
                </a:solidFill>
              </a:rPr>
              <a:t>використання місцевих </a:t>
            </a:r>
            <a:r>
              <a:rPr lang="uk-UA" b="1" dirty="0">
                <a:solidFill>
                  <a:srgbClr val="002060"/>
                </a:solidFill>
              </a:rPr>
              <a:t>бюджетів </a:t>
            </a:r>
            <a:r>
              <a:rPr lang="uk-UA" b="1" dirty="0" smtClean="0">
                <a:solidFill>
                  <a:srgbClr val="002060"/>
                </a:solidFill>
              </a:rPr>
              <a:t>в містах Херсонщини</a:t>
            </a:r>
            <a:r>
              <a:rPr lang="uk-UA" b="1" dirty="0">
                <a:solidFill>
                  <a:srgbClr val="002060"/>
                </a:solidFill>
              </a:rPr>
              <a:t>».</a:t>
            </a:r>
            <a:r>
              <a:rPr lang="ru-RU" b="1" dirty="0">
                <a:solidFill>
                  <a:srgbClr val="002060"/>
                </a:solidFill>
              </a:rPr>
              <a:t/>
            </a:r>
            <a:br>
              <a:rPr lang="ru-RU" b="1" dirty="0">
                <a:solidFill>
                  <a:srgbClr val="002060"/>
                </a:solidFill>
              </a:rPr>
            </a:br>
            <a:endParaRPr lang="ru-RU" b="1" dirty="0">
              <a:solidFill>
                <a:srgbClr val="002060"/>
              </a:solidFill>
            </a:endParaRPr>
          </a:p>
        </p:txBody>
      </p:sp>
      <p:sp>
        <p:nvSpPr>
          <p:cNvPr id="3" name="Объект 2"/>
          <p:cNvSpPr>
            <a:spLocks noGrp="1"/>
          </p:cNvSpPr>
          <p:nvPr>
            <p:ph idx="1"/>
          </p:nvPr>
        </p:nvSpPr>
        <p:spPr>
          <a:xfrm>
            <a:off x="179512" y="2132856"/>
            <a:ext cx="8856984" cy="4392488"/>
          </a:xfrm>
        </p:spPr>
        <p:txBody>
          <a:bodyPr>
            <a:noAutofit/>
          </a:bodyPr>
          <a:lstStyle/>
          <a:p>
            <a:pPr marL="0" indent="0">
              <a:buNone/>
            </a:pPr>
            <a:r>
              <a:rPr lang="ru-RU" sz="2800" b="1" i="1" dirty="0" err="1">
                <a:solidFill>
                  <a:schemeClr val="accent5">
                    <a:lumMod val="75000"/>
                  </a:schemeClr>
                </a:solidFill>
              </a:rPr>
              <a:t>Соціальне</a:t>
            </a:r>
            <a:r>
              <a:rPr lang="ru-RU" sz="2800" b="1" i="1" dirty="0">
                <a:solidFill>
                  <a:schemeClr val="accent5">
                    <a:lumMod val="75000"/>
                  </a:schemeClr>
                </a:solidFill>
              </a:rPr>
              <a:t> </a:t>
            </a:r>
            <a:r>
              <a:rPr lang="ru-RU" sz="2800" b="1" i="1" dirty="0" err="1">
                <a:solidFill>
                  <a:schemeClr val="accent5">
                    <a:lumMod val="75000"/>
                  </a:schemeClr>
                </a:solidFill>
              </a:rPr>
              <a:t>проектування</a:t>
            </a:r>
            <a:r>
              <a:rPr lang="ru-RU" sz="2800" b="1" i="1" dirty="0">
                <a:solidFill>
                  <a:schemeClr val="accent5">
                    <a:lumMod val="75000"/>
                  </a:schemeClr>
                </a:solidFill>
              </a:rPr>
              <a:t> </a:t>
            </a:r>
            <a:r>
              <a:rPr lang="ru-RU" sz="2800" b="1" i="1" dirty="0" err="1">
                <a:solidFill>
                  <a:schemeClr val="accent5">
                    <a:lumMod val="75000"/>
                  </a:schemeClr>
                </a:solidFill>
              </a:rPr>
              <a:t>змінює</a:t>
            </a:r>
            <a:r>
              <a:rPr lang="ru-RU" sz="2800" b="1" i="1" dirty="0">
                <a:solidFill>
                  <a:schemeClr val="accent5">
                    <a:lumMod val="75000"/>
                  </a:schemeClr>
                </a:solidFill>
              </a:rPr>
              <a:t> </a:t>
            </a:r>
            <a:r>
              <a:rPr lang="ru-RU" sz="2800" b="1" i="1" dirty="0" err="1">
                <a:solidFill>
                  <a:schemeClr val="accent5">
                    <a:lumMod val="75000"/>
                  </a:schemeClr>
                </a:solidFill>
              </a:rPr>
              <a:t>світ</a:t>
            </a:r>
            <a:r>
              <a:rPr lang="ru-RU" sz="2800" b="1" i="1" dirty="0">
                <a:solidFill>
                  <a:schemeClr val="accent5">
                    <a:lumMod val="75000"/>
                  </a:schemeClr>
                </a:solidFill>
              </a:rPr>
              <a:t>, але </a:t>
            </a:r>
            <a:r>
              <a:rPr lang="ru-RU" sz="2800" b="1" i="1" dirty="0" err="1">
                <a:solidFill>
                  <a:schemeClr val="accent5">
                    <a:lumMod val="75000"/>
                  </a:schemeClr>
                </a:solidFill>
              </a:rPr>
              <a:t>ц</a:t>
            </a:r>
            <a:r>
              <a:rPr lang="ru-RU" sz="2800" b="1" i="1" dirty="0" err="1" smtClean="0">
                <a:solidFill>
                  <a:schemeClr val="accent5">
                    <a:lumMod val="75000"/>
                  </a:schemeClr>
                </a:solidFill>
              </a:rPr>
              <a:t>і</a:t>
            </a:r>
            <a:r>
              <a:rPr lang="ru-RU" sz="2800" b="1" i="1" dirty="0" smtClean="0">
                <a:solidFill>
                  <a:schemeClr val="accent5">
                    <a:lumMod val="75000"/>
                  </a:schemeClr>
                </a:solidFill>
              </a:rPr>
              <a:t> </a:t>
            </a:r>
            <a:r>
              <a:rPr lang="ru-RU" sz="2800" b="1" i="1" dirty="0" err="1">
                <a:solidFill>
                  <a:schemeClr val="accent5">
                    <a:lumMod val="75000"/>
                  </a:schemeClr>
                </a:solidFill>
              </a:rPr>
              <a:t>зміни</a:t>
            </a:r>
            <a:r>
              <a:rPr lang="ru-RU" sz="2800" b="1" i="1" dirty="0">
                <a:solidFill>
                  <a:schemeClr val="accent5">
                    <a:lumMod val="75000"/>
                  </a:schemeClr>
                </a:solidFill>
              </a:rPr>
              <a:t> </a:t>
            </a:r>
            <a:r>
              <a:rPr lang="ru-RU" sz="2800" b="1" i="1" dirty="0" err="1">
                <a:solidFill>
                  <a:schemeClr val="accent5">
                    <a:lumMod val="75000"/>
                  </a:schemeClr>
                </a:solidFill>
              </a:rPr>
              <a:t>гальмує</a:t>
            </a:r>
            <a:r>
              <a:rPr lang="ru-RU" sz="2800" b="1" i="1" dirty="0">
                <a:solidFill>
                  <a:schemeClr val="accent5">
                    <a:lumMod val="75000"/>
                  </a:schemeClr>
                </a:solidFill>
              </a:rPr>
              <a:t> </a:t>
            </a:r>
            <a:r>
              <a:rPr lang="ru-RU" sz="2800" b="1" i="1" dirty="0" err="1">
                <a:solidFill>
                  <a:schemeClr val="accent5">
                    <a:lumMod val="75000"/>
                  </a:schemeClr>
                </a:solidFill>
              </a:rPr>
              <a:t>заскарузлість</a:t>
            </a:r>
            <a:r>
              <a:rPr lang="ru-RU" sz="2800" b="1" i="1" dirty="0">
                <a:solidFill>
                  <a:schemeClr val="accent5">
                    <a:lumMod val="75000"/>
                  </a:schemeClr>
                </a:solidFill>
              </a:rPr>
              <a:t> </a:t>
            </a:r>
            <a:r>
              <a:rPr lang="ru-RU" sz="2800" b="1" i="1" dirty="0" err="1" smtClean="0">
                <a:solidFill>
                  <a:schemeClr val="accent5">
                    <a:lumMod val="75000"/>
                  </a:schemeClr>
                </a:solidFill>
              </a:rPr>
              <a:t>чиновницької</a:t>
            </a:r>
            <a:r>
              <a:rPr lang="ru-RU" sz="2800" b="1" i="1" dirty="0" smtClean="0">
                <a:solidFill>
                  <a:schemeClr val="accent5">
                    <a:lumMod val="75000"/>
                  </a:schemeClr>
                </a:solidFill>
              </a:rPr>
              <a:t> </a:t>
            </a:r>
            <a:r>
              <a:rPr lang="ru-RU" sz="2800" b="1" i="1" dirty="0" err="1" smtClean="0">
                <a:solidFill>
                  <a:schemeClr val="accent5">
                    <a:lumMod val="75000"/>
                  </a:schemeClr>
                </a:solidFill>
              </a:rPr>
              <a:t>системи</a:t>
            </a:r>
            <a:r>
              <a:rPr lang="ru-RU" sz="2800" b="1" i="1" dirty="0">
                <a:solidFill>
                  <a:schemeClr val="accent5">
                    <a:lumMod val="75000"/>
                  </a:schemeClr>
                </a:solidFill>
              </a:rPr>
              <a:t>. </a:t>
            </a:r>
            <a:br>
              <a:rPr lang="ru-RU" sz="2800" b="1" i="1" dirty="0">
                <a:solidFill>
                  <a:schemeClr val="accent5">
                    <a:lumMod val="75000"/>
                  </a:schemeClr>
                </a:solidFill>
              </a:rPr>
            </a:br>
            <a:r>
              <a:rPr lang="ru-RU" sz="2800" b="1" i="1" dirty="0" err="1">
                <a:solidFill>
                  <a:schemeClr val="accent5">
                    <a:lumMod val="75000"/>
                  </a:schemeClr>
                </a:solidFill>
              </a:rPr>
              <a:t>Соціальне</a:t>
            </a:r>
            <a:r>
              <a:rPr lang="ru-RU" sz="2800" b="1" i="1" dirty="0">
                <a:solidFill>
                  <a:schemeClr val="accent5">
                    <a:lumMod val="75000"/>
                  </a:schemeClr>
                </a:solidFill>
              </a:rPr>
              <a:t> </a:t>
            </a:r>
            <a:r>
              <a:rPr lang="ru-RU" sz="2800" b="1" i="1" dirty="0" err="1">
                <a:solidFill>
                  <a:schemeClr val="accent5">
                    <a:lumMod val="75000"/>
                  </a:schemeClr>
                </a:solidFill>
              </a:rPr>
              <a:t>проектування</a:t>
            </a:r>
            <a:r>
              <a:rPr lang="ru-RU" sz="2800" b="1" i="1" dirty="0">
                <a:solidFill>
                  <a:schemeClr val="accent5">
                    <a:lumMod val="75000"/>
                  </a:schemeClr>
                </a:solidFill>
              </a:rPr>
              <a:t> </a:t>
            </a:r>
            <a:r>
              <a:rPr lang="ru-RU" sz="2800" b="1" i="1" dirty="0" err="1">
                <a:solidFill>
                  <a:schemeClr val="accent5">
                    <a:lumMod val="75000"/>
                  </a:schemeClr>
                </a:solidFill>
              </a:rPr>
              <a:t>вирішує</a:t>
            </a:r>
            <a:r>
              <a:rPr lang="ru-RU" sz="2800" b="1" i="1" dirty="0">
                <a:solidFill>
                  <a:schemeClr val="accent5">
                    <a:lumMod val="75000"/>
                  </a:schemeClr>
                </a:solidFill>
              </a:rPr>
              <a:t> </a:t>
            </a:r>
            <a:r>
              <a:rPr lang="ru-RU" sz="2800" b="1" i="1" dirty="0" err="1">
                <a:solidFill>
                  <a:schemeClr val="accent5">
                    <a:lumMod val="75000"/>
                  </a:schemeClr>
                </a:solidFill>
              </a:rPr>
              <a:t>соціальні</a:t>
            </a:r>
            <a:r>
              <a:rPr lang="ru-RU" sz="2800" b="1" i="1" dirty="0">
                <a:solidFill>
                  <a:schemeClr val="accent5">
                    <a:lumMod val="75000"/>
                  </a:schemeClr>
                </a:solidFill>
              </a:rPr>
              <a:t> </a:t>
            </a:r>
            <a:r>
              <a:rPr lang="ru-RU" sz="2800" b="1" i="1" dirty="0" err="1">
                <a:solidFill>
                  <a:schemeClr val="accent5">
                    <a:lumMod val="75000"/>
                  </a:schemeClr>
                </a:solidFill>
              </a:rPr>
              <a:t>проблеми</a:t>
            </a:r>
            <a:r>
              <a:rPr lang="ru-RU" sz="2800" b="1" i="1" dirty="0">
                <a:solidFill>
                  <a:schemeClr val="accent5">
                    <a:lumMod val="75000"/>
                  </a:schemeClr>
                </a:solidFill>
              </a:rPr>
              <a:t>. </a:t>
            </a:r>
            <a:r>
              <a:rPr lang="ru-RU" sz="2800" b="1" i="1" dirty="0" smtClean="0">
                <a:solidFill>
                  <a:schemeClr val="accent5">
                    <a:lumMod val="75000"/>
                  </a:schemeClr>
                </a:solidFill>
              </a:rPr>
              <a:t>Але </a:t>
            </a:r>
            <a:r>
              <a:rPr lang="ru-RU" sz="2800" b="1" i="1" dirty="0" err="1" smtClean="0">
                <a:solidFill>
                  <a:schemeClr val="accent5">
                    <a:lumMod val="75000"/>
                  </a:schemeClr>
                </a:solidFill>
              </a:rPr>
              <a:t>системні</a:t>
            </a:r>
            <a:r>
              <a:rPr lang="ru-RU" sz="2800" b="1" i="1" dirty="0" smtClean="0">
                <a:solidFill>
                  <a:schemeClr val="accent5">
                    <a:lumMod val="75000"/>
                  </a:schemeClr>
                </a:solidFill>
              </a:rPr>
              <a:t> </a:t>
            </a:r>
            <a:r>
              <a:rPr lang="ru-RU" sz="2800" b="1" i="1" dirty="0" err="1" smtClean="0">
                <a:solidFill>
                  <a:schemeClr val="accent5">
                    <a:lumMod val="75000"/>
                  </a:schemeClr>
                </a:solidFill>
              </a:rPr>
              <a:t>проблеми</a:t>
            </a:r>
            <a:r>
              <a:rPr lang="ru-RU" sz="2800" b="1" i="1" dirty="0" smtClean="0">
                <a:solidFill>
                  <a:schemeClr val="accent5">
                    <a:lumMod val="75000"/>
                  </a:schemeClr>
                </a:solidFill>
              </a:rPr>
              <a:t> , </a:t>
            </a:r>
            <a:r>
              <a:rPr lang="ru-RU" sz="2800" b="1" i="1" dirty="0" err="1" smtClean="0">
                <a:solidFill>
                  <a:schemeClr val="accent5">
                    <a:lumMod val="75000"/>
                  </a:schemeClr>
                </a:solidFill>
              </a:rPr>
              <a:t>потребують</a:t>
            </a:r>
            <a:r>
              <a:rPr lang="ru-RU" sz="2800" b="1" i="1" dirty="0" smtClean="0">
                <a:solidFill>
                  <a:schemeClr val="accent5">
                    <a:lumMod val="75000"/>
                  </a:schemeClr>
                </a:solidFill>
              </a:rPr>
              <a:t> </a:t>
            </a:r>
            <a:r>
              <a:rPr lang="ru-RU" sz="2800" b="1" i="1" dirty="0" err="1">
                <a:solidFill>
                  <a:schemeClr val="accent5">
                    <a:lumMod val="75000"/>
                  </a:schemeClr>
                </a:solidFill>
              </a:rPr>
              <a:t>системних</a:t>
            </a:r>
            <a:r>
              <a:rPr lang="ru-RU" sz="2800" b="1" i="1" dirty="0">
                <a:solidFill>
                  <a:schemeClr val="accent5">
                    <a:lumMod val="75000"/>
                  </a:schemeClr>
                </a:solidFill>
              </a:rPr>
              <a:t> </a:t>
            </a:r>
            <a:r>
              <a:rPr lang="ru-RU" sz="2800" b="1" i="1" dirty="0" err="1">
                <a:solidFill>
                  <a:schemeClr val="accent5">
                    <a:lumMod val="75000"/>
                  </a:schemeClr>
                </a:solidFill>
              </a:rPr>
              <a:t>рішень</a:t>
            </a:r>
            <a:r>
              <a:rPr lang="ru-RU" sz="2800" b="1" i="1" dirty="0">
                <a:solidFill>
                  <a:schemeClr val="accent5">
                    <a:lumMod val="75000"/>
                  </a:schemeClr>
                </a:solidFill>
              </a:rPr>
              <a:t>. </a:t>
            </a:r>
            <a:br>
              <a:rPr lang="ru-RU" sz="2800" b="1" i="1" dirty="0">
                <a:solidFill>
                  <a:schemeClr val="accent5">
                    <a:lumMod val="75000"/>
                  </a:schemeClr>
                </a:solidFill>
              </a:rPr>
            </a:br>
            <a:r>
              <a:rPr lang="ru-RU" sz="2800" b="1" i="1" dirty="0" err="1" smtClean="0">
                <a:solidFill>
                  <a:schemeClr val="accent5">
                    <a:lumMod val="75000"/>
                  </a:schemeClr>
                </a:solidFill>
              </a:rPr>
              <a:t>Громадські</a:t>
            </a:r>
            <a:r>
              <a:rPr lang="ru-RU" sz="2800" b="1" i="1" dirty="0" smtClean="0">
                <a:solidFill>
                  <a:schemeClr val="accent5">
                    <a:lumMod val="75000"/>
                  </a:schemeClr>
                </a:solidFill>
              </a:rPr>
              <a:t> </a:t>
            </a:r>
            <a:r>
              <a:rPr lang="ru-RU" sz="2800" b="1" i="1" dirty="0" err="1">
                <a:solidFill>
                  <a:schemeClr val="accent5">
                    <a:lumMod val="75000"/>
                  </a:schemeClr>
                </a:solidFill>
              </a:rPr>
              <a:t>адвокаційні</a:t>
            </a:r>
            <a:r>
              <a:rPr lang="ru-RU" sz="2800" b="1" i="1" dirty="0">
                <a:solidFill>
                  <a:schemeClr val="accent5">
                    <a:lumMod val="75000"/>
                  </a:schemeClr>
                </a:solidFill>
              </a:rPr>
              <a:t> </a:t>
            </a:r>
            <a:r>
              <a:rPr lang="ru-RU" sz="2800" b="1" i="1" dirty="0" err="1" smtClean="0">
                <a:solidFill>
                  <a:schemeClr val="accent5">
                    <a:lumMod val="75000"/>
                  </a:schemeClr>
                </a:solidFill>
              </a:rPr>
              <a:t>кампанії</a:t>
            </a:r>
            <a:r>
              <a:rPr lang="ru-RU" sz="2800" b="1" i="1" dirty="0" smtClean="0">
                <a:solidFill>
                  <a:schemeClr val="accent5">
                    <a:lumMod val="75000"/>
                  </a:schemeClr>
                </a:solidFill>
              </a:rPr>
              <a:t>, </a:t>
            </a:r>
            <a:r>
              <a:rPr lang="ru-RU" sz="2800" b="1" i="1" dirty="0" err="1" smtClean="0">
                <a:solidFill>
                  <a:schemeClr val="accent5">
                    <a:lumMod val="75000"/>
                  </a:schemeClr>
                </a:solidFill>
              </a:rPr>
              <a:t>такі</a:t>
            </a:r>
            <a:r>
              <a:rPr lang="ru-RU" sz="2800" b="1" i="1" dirty="0" smtClean="0">
                <a:solidFill>
                  <a:schemeClr val="accent5">
                    <a:lumMod val="75000"/>
                  </a:schemeClr>
                </a:solidFill>
              </a:rPr>
              <a:t> як </a:t>
            </a:r>
            <a:r>
              <a:rPr lang="ru-RU" sz="2800" b="1" i="1" dirty="0" err="1" smtClean="0">
                <a:solidFill>
                  <a:schemeClr val="accent5">
                    <a:lumMod val="75000"/>
                  </a:schemeClr>
                </a:solidFill>
              </a:rPr>
              <a:t>інститут</a:t>
            </a:r>
            <a:r>
              <a:rPr lang="ru-RU" sz="2800" b="1" i="1" dirty="0" smtClean="0">
                <a:solidFill>
                  <a:schemeClr val="accent5">
                    <a:lumMod val="75000"/>
                  </a:schemeClr>
                </a:solidFill>
              </a:rPr>
              <a:t>  </a:t>
            </a:r>
            <a:r>
              <a:rPr lang="ru-RU" sz="2800" b="1" i="1" dirty="0" err="1" smtClean="0">
                <a:solidFill>
                  <a:schemeClr val="accent5">
                    <a:lumMod val="75000"/>
                  </a:schemeClr>
                </a:solidFill>
              </a:rPr>
              <a:t>Громадських</a:t>
            </a:r>
            <a:r>
              <a:rPr lang="ru-RU" sz="2800" b="1" i="1" dirty="0" smtClean="0">
                <a:solidFill>
                  <a:schemeClr val="accent5">
                    <a:lumMod val="75000"/>
                  </a:schemeClr>
                </a:solidFill>
              </a:rPr>
              <a:t> </a:t>
            </a:r>
            <a:r>
              <a:rPr lang="ru-RU" sz="2800" b="1" i="1" dirty="0" err="1" smtClean="0">
                <a:solidFill>
                  <a:schemeClr val="accent5">
                    <a:lumMod val="75000"/>
                  </a:schemeClr>
                </a:solidFill>
              </a:rPr>
              <a:t>префектів</a:t>
            </a:r>
            <a:r>
              <a:rPr lang="ru-RU" sz="2800" b="1" i="1" dirty="0" smtClean="0">
                <a:solidFill>
                  <a:schemeClr val="accent5">
                    <a:lumMod val="75000"/>
                  </a:schemeClr>
                </a:solidFill>
              </a:rPr>
              <a:t> </a:t>
            </a:r>
            <a:r>
              <a:rPr lang="ru-RU" sz="2800" b="1" i="1" dirty="0">
                <a:solidFill>
                  <a:schemeClr val="accent5">
                    <a:lumMod val="75000"/>
                  </a:schemeClr>
                </a:solidFill>
              </a:rPr>
              <a:t>- </a:t>
            </a:r>
            <a:r>
              <a:rPr lang="ru-RU" sz="2800" b="1" i="1" dirty="0" err="1">
                <a:solidFill>
                  <a:schemeClr val="accent5">
                    <a:lumMod val="75000"/>
                  </a:schemeClr>
                </a:solidFill>
              </a:rPr>
              <a:t>це</a:t>
            </a:r>
            <a:r>
              <a:rPr lang="ru-RU" sz="2800" b="1" i="1" dirty="0">
                <a:solidFill>
                  <a:schemeClr val="accent5">
                    <a:lumMod val="75000"/>
                  </a:schemeClr>
                </a:solidFill>
              </a:rPr>
              <a:t> є </a:t>
            </a:r>
            <a:r>
              <a:rPr lang="ru-RU" sz="2800" b="1" i="1" dirty="0" err="1" smtClean="0">
                <a:solidFill>
                  <a:schemeClr val="accent5">
                    <a:lumMod val="75000"/>
                  </a:schemeClr>
                </a:solidFill>
              </a:rPr>
              <a:t>шляхдо</a:t>
            </a:r>
            <a:r>
              <a:rPr lang="ru-RU" sz="2800" b="1" i="1" dirty="0" smtClean="0">
                <a:solidFill>
                  <a:schemeClr val="accent5">
                    <a:lumMod val="75000"/>
                  </a:schemeClr>
                </a:solidFill>
              </a:rPr>
              <a:t> </a:t>
            </a:r>
            <a:r>
              <a:rPr lang="ru-RU" sz="2800" b="1" i="1" dirty="0" err="1" smtClean="0">
                <a:solidFill>
                  <a:schemeClr val="accent5">
                    <a:lumMod val="75000"/>
                  </a:schemeClr>
                </a:solidFill>
              </a:rPr>
              <a:t>сягнення</a:t>
            </a:r>
            <a:r>
              <a:rPr lang="ru-RU" sz="2800" b="1" i="1" dirty="0" smtClean="0">
                <a:solidFill>
                  <a:schemeClr val="accent5">
                    <a:lumMod val="75000"/>
                  </a:schemeClr>
                </a:solidFill>
              </a:rPr>
              <a:t>  </a:t>
            </a:r>
            <a:r>
              <a:rPr lang="ru-RU" sz="2800" b="1" i="1" dirty="0" err="1">
                <a:solidFill>
                  <a:schemeClr val="accent5">
                    <a:lumMod val="75000"/>
                  </a:schemeClr>
                </a:solidFill>
              </a:rPr>
              <a:t>системних</a:t>
            </a:r>
            <a:r>
              <a:rPr lang="ru-RU" sz="2800" b="1" i="1" dirty="0">
                <a:solidFill>
                  <a:schemeClr val="accent5">
                    <a:lumMod val="75000"/>
                  </a:schemeClr>
                </a:solidFill>
              </a:rPr>
              <a:t> </a:t>
            </a:r>
            <a:r>
              <a:rPr lang="ru-RU" sz="2800" b="1" i="1" dirty="0" err="1" smtClean="0">
                <a:solidFill>
                  <a:schemeClr val="accent5">
                    <a:lumMod val="75000"/>
                  </a:schemeClr>
                </a:solidFill>
              </a:rPr>
              <a:t>змін</a:t>
            </a:r>
            <a:r>
              <a:rPr lang="ru-RU" sz="2800" b="1" i="1" dirty="0">
                <a:solidFill>
                  <a:schemeClr val="accent5">
                    <a:lumMod val="75000"/>
                  </a:schemeClr>
                </a:solidFill>
              </a:rPr>
              <a:t> </a:t>
            </a:r>
            <a:r>
              <a:rPr lang="ru-RU" sz="2800" b="1" i="1" dirty="0" smtClean="0">
                <a:solidFill>
                  <a:schemeClr val="accent5">
                    <a:lumMod val="75000"/>
                  </a:schemeClr>
                </a:solidFill>
              </a:rPr>
              <a:t>в </a:t>
            </a:r>
            <a:r>
              <a:rPr lang="ru-RU" sz="2800" b="1" i="1" dirty="0" err="1" smtClean="0">
                <a:solidFill>
                  <a:schemeClr val="accent5">
                    <a:lumMod val="75000"/>
                  </a:schemeClr>
                </a:solidFill>
              </a:rPr>
              <a:t>нашій</a:t>
            </a:r>
            <a:r>
              <a:rPr lang="ru-RU" sz="2800" b="1" i="1" dirty="0" smtClean="0">
                <a:solidFill>
                  <a:schemeClr val="accent5">
                    <a:lumMod val="75000"/>
                  </a:schemeClr>
                </a:solidFill>
              </a:rPr>
              <a:t> </a:t>
            </a:r>
            <a:r>
              <a:rPr lang="ru-RU" sz="2800" b="1" i="1" dirty="0" err="1" smtClean="0">
                <a:solidFill>
                  <a:schemeClr val="accent5">
                    <a:lumMod val="75000"/>
                  </a:schemeClr>
                </a:solidFill>
              </a:rPr>
              <a:t>Херсонщині</a:t>
            </a:r>
            <a:r>
              <a:rPr lang="ru-RU" sz="2800" b="1" i="1" dirty="0" smtClean="0">
                <a:solidFill>
                  <a:schemeClr val="accent5">
                    <a:lumMod val="75000"/>
                  </a:schemeClr>
                </a:solidFill>
              </a:rPr>
              <a:t>. </a:t>
            </a:r>
            <a:endParaRPr lang="ru-RU" sz="2800" b="1" i="1" dirty="0">
              <a:solidFill>
                <a:schemeClr val="accent5">
                  <a:lumMod val="75000"/>
                </a:schemeClr>
              </a:solidFill>
            </a:endParaRPr>
          </a:p>
        </p:txBody>
      </p:sp>
      <p:sp>
        <p:nvSpPr>
          <p:cNvPr id="4" name="Заголовок 1"/>
          <p:cNvSpPr txBox="1">
            <a:spLocks/>
          </p:cNvSpPr>
          <p:nvPr/>
        </p:nvSpPr>
        <p:spPr>
          <a:xfrm>
            <a:off x="0" y="6669359"/>
            <a:ext cx="9144000" cy="346349"/>
          </a:xfrm>
          <a:prstGeom prst="rect">
            <a:avLst/>
          </a:prstGeom>
          <a:solidFill>
            <a:schemeClr val="accent4">
              <a:lumMod val="60000"/>
              <a:lumOff val="40000"/>
            </a:schemeClr>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b="1" i="1" dirty="0">
              <a:solidFill>
                <a:schemeClr val="tx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423440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820472" cy="1669752"/>
          </a:xfrm>
        </p:spPr>
        <p:txBody>
          <a:bodyPr>
            <a:normAutofit fontScale="90000"/>
          </a:bodyPr>
          <a:lstStyle/>
          <a:p>
            <a:r>
              <a:rPr lang="uk-UA" sz="3100" b="1" dirty="0">
                <a:solidFill>
                  <a:srgbClr val="002060"/>
                </a:solidFill>
              </a:rPr>
              <a:t>П</a:t>
            </a:r>
            <a:r>
              <a:rPr lang="uk-UA" sz="3100" b="1" dirty="0" smtClean="0">
                <a:solidFill>
                  <a:srgbClr val="002060"/>
                </a:solidFill>
              </a:rPr>
              <a:t>оки не відновиться повністю функція зливової системи доріг, поки й буде такий стан наших доріг.  Бездіяльність КП «Міське дорожнє управління»  </a:t>
            </a:r>
            <a:r>
              <a:rPr lang="uk-UA" sz="3100" b="1" dirty="0" err="1" smtClean="0">
                <a:solidFill>
                  <a:srgbClr val="002060"/>
                </a:solidFill>
              </a:rPr>
              <a:t>-винуватець</a:t>
            </a:r>
            <a:r>
              <a:rPr lang="uk-UA" sz="3100" b="1" dirty="0" smtClean="0">
                <a:solidFill>
                  <a:srgbClr val="002060"/>
                </a:solidFill>
              </a:rPr>
              <a:t> усіх бід учасників дорожнього руху</a:t>
            </a:r>
            <a:endParaRPr lang="ru-RU" sz="3100" b="1" dirty="0">
              <a:solidFill>
                <a:srgbClr val="002060"/>
              </a:solidFill>
            </a:endParaRPr>
          </a:p>
        </p:txBody>
      </p:sp>
      <p:pic>
        <p:nvPicPr>
          <p:cNvPr id="5" name="Объект 4" descr="https://grivna.ks.ua/articles/livnevki-hersona-liven-problem/img/01%20S.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2204864"/>
            <a:ext cx="3744416" cy="4104456"/>
          </a:xfrm>
          <a:prstGeom prst="rect">
            <a:avLst/>
          </a:prstGeom>
          <a:noFill/>
          <a:ln>
            <a:noFill/>
          </a:ln>
        </p:spPr>
      </p:pic>
      <p:pic>
        <p:nvPicPr>
          <p:cNvPr id="6" name="Объект 5" descr="https://grivna.ks.ua/articles/livnevki-hersona-liven-problem/img/03%20S.jpg"/>
          <p:cNvPicPr>
            <a:picLocks noGrp="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564904"/>
            <a:ext cx="3087688" cy="3744416"/>
          </a:xfrm>
          <a:prstGeom prst="rect">
            <a:avLst/>
          </a:prstGeom>
          <a:noFill/>
          <a:ln>
            <a:noFill/>
          </a:ln>
        </p:spPr>
      </p:pic>
      <p:sp>
        <p:nvSpPr>
          <p:cNvPr id="7" name="Заголовок 1"/>
          <p:cNvSpPr txBox="1">
            <a:spLocks/>
          </p:cNvSpPr>
          <p:nvPr/>
        </p:nvSpPr>
        <p:spPr>
          <a:xfrm>
            <a:off x="0" y="6669359"/>
            <a:ext cx="9144000" cy="346349"/>
          </a:xfrm>
          <a:prstGeom prst="rect">
            <a:avLst/>
          </a:prstGeom>
          <a:solidFill>
            <a:schemeClr val="accent4">
              <a:lumMod val="60000"/>
              <a:lumOff val="40000"/>
            </a:schemeClr>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b="1" i="1" dirty="0">
              <a:solidFill>
                <a:schemeClr val="tx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961842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32656"/>
            <a:ext cx="8928992" cy="1597744"/>
          </a:xfrm>
        </p:spPr>
        <p:txBody>
          <a:bodyPr>
            <a:normAutofit fontScale="90000"/>
          </a:bodyPr>
          <a:lstStyle/>
          <a:p>
            <a:r>
              <a:rPr lang="ru-RU" sz="2800" b="1" dirty="0">
                <a:solidFill>
                  <a:srgbClr val="002060"/>
                </a:solidFill>
              </a:rPr>
              <a:t>“</a:t>
            </a:r>
            <a:r>
              <a:rPr lang="ru-RU" sz="2800" b="1" dirty="0" err="1">
                <a:solidFill>
                  <a:srgbClr val="002060"/>
                </a:solidFill>
              </a:rPr>
              <a:t>Очікувані</a:t>
            </a:r>
            <a:r>
              <a:rPr lang="ru-RU" sz="2800" b="1" dirty="0">
                <a:solidFill>
                  <a:srgbClr val="002060"/>
                </a:solidFill>
              </a:rPr>
              <a:t> </a:t>
            </a:r>
            <a:r>
              <a:rPr lang="ru-RU" sz="2800" b="1" dirty="0" err="1" smtClean="0">
                <a:solidFill>
                  <a:srgbClr val="002060"/>
                </a:solidFill>
              </a:rPr>
              <a:t>результати</a:t>
            </a:r>
            <a:r>
              <a:rPr lang="ru-RU" sz="2800" b="1" dirty="0" smtClean="0">
                <a:solidFill>
                  <a:srgbClr val="002060"/>
                </a:solidFill>
              </a:rPr>
              <a:t> </a:t>
            </a:r>
            <a:r>
              <a:rPr lang="ru-RU" sz="2800" b="1" dirty="0" err="1" smtClean="0">
                <a:solidFill>
                  <a:srgbClr val="002060"/>
                </a:solidFill>
              </a:rPr>
              <a:t>ефективності</a:t>
            </a:r>
            <a:r>
              <a:rPr lang="ru-RU" sz="2800" b="1" dirty="0" smtClean="0">
                <a:solidFill>
                  <a:srgbClr val="002060"/>
                </a:solidFill>
              </a:rPr>
              <a:t> ??? </a:t>
            </a:r>
            <a:r>
              <a:rPr lang="ru-RU" sz="2800" b="1" dirty="0" err="1" smtClean="0">
                <a:solidFill>
                  <a:srgbClr val="002060"/>
                </a:solidFill>
              </a:rPr>
              <a:t>виконання</a:t>
            </a:r>
            <a:r>
              <a:rPr lang="ru-RU" sz="2800" b="1" dirty="0" smtClean="0">
                <a:solidFill>
                  <a:srgbClr val="002060"/>
                </a:solidFill>
              </a:rPr>
              <a:t> </a:t>
            </a:r>
            <a:r>
              <a:rPr lang="ru-RU" sz="2800" b="1" dirty="0" err="1" smtClean="0">
                <a:solidFill>
                  <a:srgbClr val="002060"/>
                </a:solidFill>
              </a:rPr>
              <a:t>програми</a:t>
            </a:r>
            <a:r>
              <a:rPr lang="ru-RU" sz="2800" b="1" dirty="0" smtClean="0">
                <a:solidFill>
                  <a:srgbClr val="002060"/>
                </a:solidFill>
              </a:rPr>
              <a:t>”, </a:t>
            </a:r>
            <a:r>
              <a:rPr lang="ru-RU" sz="2800" b="1" dirty="0" err="1" smtClean="0">
                <a:solidFill>
                  <a:srgbClr val="002060"/>
                </a:solidFill>
              </a:rPr>
              <a:t>або</a:t>
            </a:r>
            <a:r>
              <a:rPr lang="ru-RU" sz="2800" b="1" dirty="0" smtClean="0">
                <a:solidFill>
                  <a:srgbClr val="002060"/>
                </a:solidFill>
              </a:rPr>
              <a:t> ОСЬ </a:t>
            </a:r>
            <a:r>
              <a:rPr lang="ru-RU" sz="2800" b="1" dirty="0" err="1" smtClean="0">
                <a:solidFill>
                  <a:srgbClr val="002060"/>
                </a:solidFill>
              </a:rPr>
              <a:t>кількісні</a:t>
            </a:r>
            <a:r>
              <a:rPr lang="ru-RU" sz="2800" b="1" dirty="0" smtClean="0">
                <a:solidFill>
                  <a:srgbClr val="002060"/>
                </a:solidFill>
              </a:rPr>
              <a:t> </a:t>
            </a:r>
            <a:r>
              <a:rPr lang="ru-RU" sz="2800" b="1" dirty="0">
                <a:solidFill>
                  <a:srgbClr val="002060"/>
                </a:solidFill>
              </a:rPr>
              <a:t>та </a:t>
            </a:r>
            <a:r>
              <a:rPr lang="ru-RU" sz="2800" b="1" dirty="0" err="1" smtClean="0">
                <a:solidFill>
                  <a:srgbClr val="002060"/>
                </a:solidFill>
              </a:rPr>
              <a:t>якісні</a:t>
            </a:r>
            <a:r>
              <a:rPr lang="ru-RU" sz="2800" b="1" dirty="0" smtClean="0">
                <a:solidFill>
                  <a:srgbClr val="002060"/>
                </a:solidFill>
              </a:rPr>
              <a:t> </a:t>
            </a:r>
            <a:r>
              <a:rPr lang="ru-RU" sz="2800" b="1" dirty="0" err="1" smtClean="0">
                <a:solidFill>
                  <a:srgbClr val="002060"/>
                </a:solidFill>
              </a:rPr>
              <a:t>показники</a:t>
            </a:r>
            <a:r>
              <a:rPr lang="ru-RU" sz="2800" b="1" dirty="0" smtClean="0">
                <a:solidFill>
                  <a:srgbClr val="002060"/>
                </a:solidFill>
              </a:rPr>
              <a:t> КП «</a:t>
            </a:r>
            <a:r>
              <a:rPr lang="ru-RU" sz="2800" b="1" dirty="0" err="1" smtClean="0">
                <a:solidFill>
                  <a:srgbClr val="002060"/>
                </a:solidFill>
              </a:rPr>
              <a:t>Міське</a:t>
            </a:r>
            <a:r>
              <a:rPr lang="ru-RU" sz="2800" b="1" dirty="0" smtClean="0">
                <a:solidFill>
                  <a:srgbClr val="002060"/>
                </a:solidFill>
              </a:rPr>
              <a:t> </a:t>
            </a:r>
            <a:r>
              <a:rPr lang="ru-RU" sz="2800" b="1" dirty="0" err="1" smtClean="0">
                <a:solidFill>
                  <a:srgbClr val="002060"/>
                </a:solidFill>
              </a:rPr>
              <a:t>дорожнє</a:t>
            </a:r>
            <a:r>
              <a:rPr lang="ru-RU" sz="2800" b="1" dirty="0" smtClean="0">
                <a:solidFill>
                  <a:srgbClr val="002060"/>
                </a:solidFill>
              </a:rPr>
              <a:t> </a:t>
            </a:r>
            <a:r>
              <a:rPr lang="ru-RU" sz="2800" b="1" dirty="0" err="1" smtClean="0">
                <a:solidFill>
                  <a:srgbClr val="002060"/>
                </a:solidFill>
              </a:rPr>
              <a:t>управління</a:t>
            </a:r>
            <a:r>
              <a:rPr lang="ru-RU" sz="2800" b="1" dirty="0" smtClean="0">
                <a:solidFill>
                  <a:srgbClr val="002060"/>
                </a:solidFill>
              </a:rPr>
              <a:t>»  </a:t>
            </a:r>
            <a:r>
              <a:rPr lang="ru-RU" sz="2800" b="1" dirty="0" err="1" smtClean="0">
                <a:solidFill>
                  <a:srgbClr val="002060"/>
                </a:solidFill>
              </a:rPr>
              <a:t>УТДіЗ</a:t>
            </a:r>
            <a:r>
              <a:rPr lang="ru-RU" sz="2800" b="1" dirty="0" smtClean="0">
                <a:solidFill>
                  <a:srgbClr val="002060"/>
                </a:solidFill>
              </a:rPr>
              <a:t>. 2019рік. І кожного року так. </a:t>
            </a:r>
            <a:r>
              <a:rPr lang="ru-RU" sz="2800" b="1" dirty="0" err="1" smtClean="0">
                <a:solidFill>
                  <a:srgbClr val="002060"/>
                </a:solidFill>
              </a:rPr>
              <a:t>Конрольно-претензійну</a:t>
            </a:r>
            <a:r>
              <a:rPr lang="ru-RU" sz="2800" b="1" dirty="0" smtClean="0">
                <a:solidFill>
                  <a:srgbClr val="002060"/>
                </a:solidFill>
              </a:rPr>
              <a:t> роботу </a:t>
            </a:r>
            <a:r>
              <a:rPr lang="ru-RU" sz="2800" b="1" dirty="0" err="1" smtClean="0">
                <a:solidFill>
                  <a:srgbClr val="002060"/>
                </a:solidFill>
              </a:rPr>
              <a:t>Управлыння</a:t>
            </a:r>
            <a:r>
              <a:rPr lang="ru-RU" sz="2800" b="1" dirty="0" smtClean="0">
                <a:solidFill>
                  <a:srgbClr val="002060"/>
                </a:solidFill>
              </a:rPr>
              <a:t> не </a:t>
            </a:r>
            <a:r>
              <a:rPr lang="ru-RU" sz="2800" b="1" dirty="0" err="1" smtClean="0">
                <a:solidFill>
                  <a:srgbClr val="002060"/>
                </a:solidFill>
              </a:rPr>
              <a:t>веде</a:t>
            </a:r>
            <a:r>
              <a:rPr lang="ru-RU" sz="2800" b="1" dirty="0" smtClean="0">
                <a:solidFill>
                  <a:srgbClr val="002060"/>
                </a:solidFill>
              </a:rPr>
              <a:t>!!! І </a:t>
            </a:r>
            <a:r>
              <a:rPr lang="ru-RU" sz="2800" b="1" dirty="0" err="1" smtClean="0">
                <a:solidFill>
                  <a:srgbClr val="002060"/>
                </a:solidFill>
              </a:rPr>
              <a:t>чиновників</a:t>
            </a:r>
            <a:r>
              <a:rPr lang="ru-RU" sz="2800" b="1" dirty="0" smtClean="0">
                <a:solidFill>
                  <a:srgbClr val="002060"/>
                </a:solidFill>
              </a:rPr>
              <a:t> </a:t>
            </a:r>
            <a:r>
              <a:rPr lang="ru-RU" sz="2800" b="1" dirty="0" err="1" smtClean="0">
                <a:solidFill>
                  <a:srgbClr val="002060"/>
                </a:solidFill>
              </a:rPr>
              <a:t>Управління</a:t>
            </a:r>
            <a:r>
              <a:rPr lang="ru-RU" sz="2800" b="1" dirty="0" smtClean="0">
                <a:solidFill>
                  <a:srgbClr val="002060"/>
                </a:solidFill>
              </a:rPr>
              <a:t> </a:t>
            </a:r>
            <a:r>
              <a:rPr lang="ru-RU" sz="2800" b="1" dirty="0" err="1" smtClean="0">
                <a:solidFill>
                  <a:srgbClr val="002060"/>
                </a:solidFill>
              </a:rPr>
              <a:t>це</a:t>
            </a:r>
            <a:r>
              <a:rPr lang="ru-RU" sz="2800" b="1" dirty="0" smtClean="0">
                <a:solidFill>
                  <a:srgbClr val="002060"/>
                </a:solidFill>
              </a:rPr>
              <a:t> не </a:t>
            </a:r>
            <a:r>
              <a:rPr lang="ru-RU" sz="2800" b="1" dirty="0" err="1" smtClean="0">
                <a:solidFill>
                  <a:srgbClr val="002060"/>
                </a:solidFill>
              </a:rPr>
              <a:t>хвилює</a:t>
            </a:r>
            <a:r>
              <a:rPr lang="ru-RU" sz="2800" b="1" dirty="0" smtClean="0">
                <a:solidFill>
                  <a:srgbClr val="002060"/>
                </a:solidFill>
              </a:rPr>
              <a:t>.</a:t>
            </a:r>
            <a:endParaRPr lang="ru-RU" sz="2800" b="1" dirty="0">
              <a:solidFill>
                <a:srgbClr val="002060"/>
              </a:solidFill>
            </a:endParaRPr>
          </a:p>
        </p:txBody>
      </p:sp>
      <p:pic>
        <p:nvPicPr>
          <p:cNvPr id="5" name="Объект 4" descr="https://grivna.ks.ua/articles/livnevki-hersona-liven-problem/img/04.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852936"/>
            <a:ext cx="3087688" cy="3672408"/>
          </a:xfrm>
          <a:prstGeom prst="rect">
            <a:avLst/>
          </a:prstGeom>
          <a:noFill/>
          <a:ln>
            <a:noFill/>
          </a:ln>
        </p:spPr>
      </p:pic>
      <p:pic>
        <p:nvPicPr>
          <p:cNvPr id="6" name="Объект 5" descr="https://grivna.ks.ua/articles/livnevki-hersona-liven-problem/img/02%20S.JPG"/>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3868738" y="2492896"/>
            <a:ext cx="5095750" cy="4032448"/>
          </a:xfrm>
          <a:prstGeom prst="rect">
            <a:avLst/>
          </a:prstGeom>
          <a:noFill/>
          <a:ln>
            <a:noFill/>
          </a:ln>
        </p:spPr>
      </p:pic>
      <p:sp>
        <p:nvSpPr>
          <p:cNvPr id="7" name="Заголовок 1"/>
          <p:cNvSpPr txBox="1">
            <a:spLocks/>
          </p:cNvSpPr>
          <p:nvPr/>
        </p:nvSpPr>
        <p:spPr>
          <a:xfrm>
            <a:off x="0" y="6669359"/>
            <a:ext cx="9144000" cy="346349"/>
          </a:xfrm>
          <a:prstGeom prst="rect">
            <a:avLst/>
          </a:prstGeom>
          <a:solidFill>
            <a:schemeClr val="accent4">
              <a:lumMod val="60000"/>
              <a:lumOff val="40000"/>
            </a:schemeClr>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b="1" i="1" dirty="0">
              <a:solidFill>
                <a:schemeClr val="tx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3856214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352928" cy="1800200"/>
          </a:xfrm>
        </p:spPr>
        <p:txBody>
          <a:bodyPr>
            <a:noAutofit/>
          </a:bodyPr>
          <a:lstStyle/>
          <a:p>
            <a:r>
              <a:rPr lang="uk-UA" sz="1800" b="1" dirty="0" smtClean="0">
                <a:solidFill>
                  <a:schemeClr val="accent5">
                    <a:lumMod val="75000"/>
                  </a:schemeClr>
                </a:solidFill>
              </a:rPr>
              <a:t>А ось Очікувані </a:t>
            </a:r>
            <a:r>
              <a:rPr lang="uk-UA" sz="1800" b="1" dirty="0">
                <a:solidFill>
                  <a:schemeClr val="accent5">
                    <a:lumMod val="75000"/>
                  </a:schemeClr>
                </a:solidFill>
              </a:rPr>
              <a:t>результати та цільові індикатори, яких передбачається досягти в середньостроковій перспективі на 2019-2021 роки:</a:t>
            </a:r>
            <a:r>
              <a:rPr lang="ru-RU" sz="1800" b="1" dirty="0">
                <a:solidFill>
                  <a:schemeClr val="accent5">
                    <a:lumMod val="75000"/>
                  </a:schemeClr>
                </a:solidFill>
              </a:rPr>
              <a:t/>
            </a:r>
            <a:br>
              <a:rPr lang="ru-RU" sz="1800" b="1" dirty="0">
                <a:solidFill>
                  <a:schemeClr val="accent5">
                    <a:lumMod val="75000"/>
                  </a:schemeClr>
                </a:solidFill>
              </a:rPr>
            </a:br>
            <a:r>
              <a:rPr lang="uk-UA" sz="1800" b="1" dirty="0">
                <a:solidFill>
                  <a:schemeClr val="accent5">
                    <a:lumMod val="75000"/>
                  </a:schemeClr>
                </a:solidFill>
              </a:rPr>
              <a:t> підвищення якості дорожнього </a:t>
            </a:r>
            <a:r>
              <a:rPr lang="uk-UA" sz="1800" b="1" dirty="0" smtClean="0">
                <a:solidFill>
                  <a:schemeClr val="accent5">
                    <a:lumMod val="75000"/>
                  </a:schemeClr>
                </a:solidFill>
              </a:rPr>
              <a:t>покриття, підвищення </a:t>
            </a:r>
            <a:r>
              <a:rPr lang="uk-UA" sz="1800" b="1" dirty="0">
                <a:solidFill>
                  <a:schemeClr val="accent5">
                    <a:lumMod val="75000"/>
                  </a:schemeClr>
                </a:solidFill>
              </a:rPr>
              <a:t>безпеки дорожнього руху з урахуванням збільшення </a:t>
            </a:r>
            <a:r>
              <a:rPr lang="uk-UA" sz="1800" b="1" dirty="0" smtClean="0">
                <a:solidFill>
                  <a:schemeClr val="accent5">
                    <a:lumMod val="75000"/>
                  </a:schemeClr>
                </a:solidFill>
              </a:rPr>
              <a:t>наявного а/транспорту.  («папір усе витримає». Відповідальне - Управління </a:t>
            </a:r>
            <a:r>
              <a:rPr lang="uk-UA" sz="1800" b="1" dirty="0" err="1" smtClean="0">
                <a:solidFill>
                  <a:schemeClr val="accent5">
                    <a:lumMod val="75000"/>
                  </a:schemeClr>
                </a:solidFill>
              </a:rPr>
              <a:t>ТДіЗ</a:t>
            </a:r>
            <a:r>
              <a:rPr lang="uk-UA" sz="1800" b="1" dirty="0" smtClean="0">
                <a:solidFill>
                  <a:schemeClr val="accent5">
                    <a:lumMod val="75000"/>
                  </a:schemeClr>
                </a:solidFill>
              </a:rPr>
              <a:t> ХМР.</a:t>
            </a:r>
            <a:r>
              <a:rPr lang="ru-RU" sz="1800" b="1" dirty="0" smtClean="0">
                <a:solidFill>
                  <a:schemeClr val="accent5">
                    <a:lumMod val="75000"/>
                  </a:schemeClr>
                </a:solidFill>
              </a:rPr>
              <a:t/>
            </a:r>
            <a:br>
              <a:rPr lang="ru-RU" sz="1800" b="1" dirty="0" smtClean="0">
                <a:solidFill>
                  <a:schemeClr val="accent5">
                    <a:lumMod val="75000"/>
                  </a:schemeClr>
                </a:solidFill>
              </a:rPr>
            </a:br>
            <a:endParaRPr lang="ru-RU" sz="1800" b="1" dirty="0">
              <a:solidFill>
                <a:schemeClr val="accent5">
                  <a:lumMod val="75000"/>
                </a:schemeClr>
              </a:solidFill>
            </a:endParaRPr>
          </a:p>
        </p:txBody>
      </p:sp>
      <p:graphicFrame>
        <p:nvGraphicFramePr>
          <p:cNvPr id="11" name="Объект 10"/>
          <p:cNvGraphicFramePr>
            <a:graphicFrameLocks noGrp="1"/>
          </p:cNvGraphicFramePr>
          <p:nvPr>
            <p:ph idx="1"/>
            <p:extLst>
              <p:ext uri="{D42A27DB-BD31-4B8C-83A1-F6EECF244321}">
                <p14:modId xmlns:p14="http://schemas.microsoft.com/office/powerpoint/2010/main" val="3623570695"/>
              </p:ext>
            </p:extLst>
          </p:nvPr>
        </p:nvGraphicFramePr>
        <p:xfrm>
          <a:off x="6732588" y="3034347"/>
          <a:ext cx="1655836" cy="670560"/>
        </p:xfrm>
        <a:graphic>
          <a:graphicData uri="http://schemas.openxmlformats.org/drawingml/2006/table">
            <a:tbl>
              <a:tblPr>
                <a:tableStyleId>{5C22544A-7EE6-4342-B048-85BDC9FD1C3A}</a:tableStyleId>
              </a:tblPr>
              <a:tblGrid>
                <a:gridCol w="731648">
                  <a:extLst>
                    <a:ext uri="{9D8B030D-6E8A-4147-A177-3AD203B41FA5}">
                      <a16:colId xmlns:a16="http://schemas.microsoft.com/office/drawing/2014/main" val="20000"/>
                    </a:ext>
                  </a:extLst>
                </a:gridCol>
                <a:gridCol w="231047">
                  <a:extLst>
                    <a:ext uri="{9D8B030D-6E8A-4147-A177-3AD203B41FA5}">
                      <a16:colId xmlns:a16="http://schemas.microsoft.com/office/drawing/2014/main" val="20001"/>
                    </a:ext>
                  </a:extLst>
                </a:gridCol>
                <a:gridCol w="219817">
                  <a:extLst>
                    <a:ext uri="{9D8B030D-6E8A-4147-A177-3AD203B41FA5}">
                      <a16:colId xmlns:a16="http://schemas.microsoft.com/office/drawing/2014/main" val="20002"/>
                    </a:ext>
                  </a:extLst>
                </a:gridCol>
                <a:gridCol w="242277">
                  <a:extLst>
                    <a:ext uri="{9D8B030D-6E8A-4147-A177-3AD203B41FA5}">
                      <a16:colId xmlns:a16="http://schemas.microsoft.com/office/drawing/2014/main" val="20003"/>
                    </a:ext>
                  </a:extLst>
                </a:gridCol>
                <a:gridCol w="231047">
                  <a:extLst>
                    <a:ext uri="{9D8B030D-6E8A-4147-A177-3AD203B41FA5}">
                      <a16:colId xmlns:a16="http://schemas.microsoft.com/office/drawing/2014/main" val="20004"/>
                    </a:ext>
                  </a:extLst>
                </a:gridCol>
              </a:tblGrid>
              <a:tr h="119474">
                <a:tc>
                  <a:txBody>
                    <a:bodyPr/>
                    <a:lstStyle/>
                    <a:p>
                      <a:pPr indent="457200" algn="ctr">
                        <a:spcAft>
                          <a:spcPts val="0"/>
                        </a:spcAft>
                      </a:pPr>
                      <a:r>
                        <a:rPr lang="uk-UA" sz="400" spc="0" dirty="0">
                          <a:effectLst/>
                        </a:rPr>
                        <a:t>Цільовий індикатор</a:t>
                      </a:r>
                      <a:endParaRPr lang="ru-RU" sz="300" dirty="0">
                        <a:effectLst/>
                        <a:latin typeface="Times New Roman"/>
                        <a:ea typeface="Times New Roman"/>
                      </a:endParaRPr>
                    </a:p>
                  </a:txBody>
                  <a:tcPr marL="2074" marR="2074" marT="0" marB="0" anchor="ctr"/>
                </a:tc>
                <a:tc>
                  <a:txBody>
                    <a:bodyPr/>
                    <a:lstStyle/>
                    <a:p>
                      <a:pPr algn="ctr">
                        <a:spcAft>
                          <a:spcPts val="0"/>
                        </a:spcAft>
                      </a:pPr>
                      <a:r>
                        <a:rPr lang="uk-UA" sz="400" spc="0">
                          <a:effectLst/>
                        </a:rPr>
                        <a:t>Одиниця</a:t>
                      </a:r>
                      <a:endParaRPr lang="ru-RU" sz="300">
                        <a:effectLst/>
                      </a:endParaRPr>
                    </a:p>
                    <a:p>
                      <a:pPr algn="ctr">
                        <a:spcAft>
                          <a:spcPts val="0"/>
                        </a:spcAft>
                      </a:pPr>
                      <a:r>
                        <a:rPr lang="uk-UA" sz="400" spc="0">
                          <a:effectLst/>
                        </a:rPr>
                        <a:t>виміру</a:t>
                      </a:r>
                      <a:endParaRPr lang="ru-RU" sz="300">
                        <a:effectLst/>
                        <a:latin typeface="Times New Roman"/>
                        <a:ea typeface="Times New Roman"/>
                      </a:endParaRPr>
                    </a:p>
                  </a:txBody>
                  <a:tcPr marL="2074" marR="2074" marT="0" marB="0" anchor="ctr"/>
                </a:tc>
                <a:tc>
                  <a:txBody>
                    <a:bodyPr/>
                    <a:lstStyle/>
                    <a:p>
                      <a:pPr algn="ctr">
                        <a:spcAft>
                          <a:spcPts val="0"/>
                        </a:spcAft>
                      </a:pPr>
                      <a:r>
                        <a:rPr lang="uk-UA" sz="400" spc="0">
                          <a:effectLst/>
                        </a:rPr>
                        <a:t>2019 рік</a:t>
                      </a:r>
                      <a:endParaRPr lang="ru-RU" sz="300">
                        <a:effectLst/>
                        <a:latin typeface="Times New Roman"/>
                        <a:ea typeface="Times New Roman"/>
                      </a:endParaRPr>
                    </a:p>
                  </a:txBody>
                  <a:tcPr marL="2074" marR="2074" marT="0" marB="0" anchor="ctr"/>
                </a:tc>
                <a:tc>
                  <a:txBody>
                    <a:bodyPr/>
                    <a:lstStyle/>
                    <a:p>
                      <a:pPr algn="ctr">
                        <a:spcAft>
                          <a:spcPts val="0"/>
                        </a:spcAft>
                      </a:pPr>
                      <a:r>
                        <a:rPr lang="uk-UA" sz="400" spc="0">
                          <a:effectLst/>
                        </a:rPr>
                        <a:t>2020 рік</a:t>
                      </a:r>
                      <a:endParaRPr lang="ru-RU" sz="300">
                        <a:effectLst/>
                        <a:latin typeface="Times New Roman"/>
                        <a:ea typeface="Times New Roman"/>
                      </a:endParaRPr>
                    </a:p>
                  </a:txBody>
                  <a:tcPr marL="2074" marR="2074" marT="0" marB="0" anchor="ctr"/>
                </a:tc>
                <a:tc>
                  <a:txBody>
                    <a:bodyPr/>
                    <a:lstStyle/>
                    <a:p>
                      <a:pPr algn="ctr">
                        <a:spcAft>
                          <a:spcPts val="0"/>
                        </a:spcAft>
                      </a:pPr>
                      <a:r>
                        <a:rPr lang="uk-UA" sz="400" spc="0">
                          <a:effectLst/>
                        </a:rPr>
                        <a:t>2021 рік</a:t>
                      </a:r>
                      <a:endParaRPr lang="ru-RU" sz="300">
                        <a:effectLst/>
                        <a:latin typeface="Times New Roman"/>
                        <a:ea typeface="Times New Roman"/>
                      </a:endParaRPr>
                    </a:p>
                  </a:txBody>
                  <a:tcPr marL="2074" marR="2074" marT="0" marB="0" anchor="ctr"/>
                </a:tc>
                <a:extLst>
                  <a:ext uri="{0D108BD9-81ED-4DB2-BD59-A6C34878D82A}">
                    <a16:rowId xmlns:a16="http://schemas.microsoft.com/office/drawing/2014/main" val="10000"/>
                  </a:ext>
                </a:extLst>
              </a:tr>
              <a:tr h="179211">
                <a:tc>
                  <a:txBody>
                    <a:bodyPr/>
                    <a:lstStyle/>
                    <a:p>
                      <a:pPr marL="99695">
                        <a:spcAft>
                          <a:spcPts val="0"/>
                        </a:spcAft>
                      </a:pPr>
                      <a:r>
                        <a:rPr lang="uk-UA" sz="400" spc="0" dirty="0">
                          <a:effectLst/>
                        </a:rPr>
                        <a:t>Будівництво, ремонт доріг (капітальний та поточний ремонт доріг комунальної власності)</a:t>
                      </a:r>
                      <a:endParaRPr lang="ru-RU" sz="300" dirty="0">
                        <a:effectLst/>
                        <a:latin typeface="Times New Roman"/>
                        <a:ea typeface="Times New Roman"/>
                      </a:endParaRPr>
                    </a:p>
                  </a:txBody>
                  <a:tcPr marL="2074" marR="2074" marT="0" marB="0" anchor="ctr"/>
                </a:tc>
                <a:tc>
                  <a:txBody>
                    <a:bodyPr/>
                    <a:lstStyle/>
                    <a:p>
                      <a:pPr algn="ctr">
                        <a:spcAft>
                          <a:spcPts val="0"/>
                        </a:spcAft>
                      </a:pPr>
                      <a:r>
                        <a:rPr lang="uk-UA" sz="400" spc="0">
                          <a:effectLst/>
                        </a:rPr>
                        <a:t>тис. кв.м</a:t>
                      </a:r>
                      <a:endParaRPr lang="ru-RU" sz="300">
                        <a:effectLst/>
                        <a:latin typeface="Times New Roman"/>
                        <a:ea typeface="Times New Roman"/>
                      </a:endParaRPr>
                    </a:p>
                  </a:txBody>
                  <a:tcPr marL="2074" marR="2074" marT="0" marB="0" anchor="ctr"/>
                </a:tc>
                <a:tc>
                  <a:txBody>
                    <a:bodyPr/>
                    <a:lstStyle/>
                    <a:p>
                      <a:pPr algn="ctr">
                        <a:spcAft>
                          <a:spcPts val="0"/>
                        </a:spcAft>
                      </a:pPr>
                      <a:r>
                        <a:rPr lang="uk-UA" sz="400" spc="0">
                          <a:effectLst/>
                        </a:rPr>
                        <a:t>421,176</a:t>
                      </a:r>
                      <a:endParaRPr lang="ru-RU" sz="300">
                        <a:effectLst/>
                        <a:latin typeface="Times New Roman"/>
                        <a:ea typeface="Times New Roman"/>
                      </a:endParaRPr>
                    </a:p>
                  </a:txBody>
                  <a:tcPr marL="2074" marR="2074" marT="0" marB="0" anchor="ctr"/>
                </a:tc>
                <a:tc>
                  <a:txBody>
                    <a:bodyPr/>
                    <a:lstStyle/>
                    <a:p>
                      <a:pPr algn="ctr">
                        <a:spcAft>
                          <a:spcPts val="0"/>
                        </a:spcAft>
                      </a:pPr>
                      <a:r>
                        <a:rPr lang="uk-UA" sz="400" spc="0" dirty="0">
                          <a:effectLst/>
                        </a:rPr>
                        <a:t>421,176</a:t>
                      </a:r>
                      <a:endParaRPr lang="ru-RU" sz="300" dirty="0">
                        <a:effectLst/>
                        <a:latin typeface="Times New Roman"/>
                        <a:ea typeface="Times New Roman"/>
                      </a:endParaRPr>
                    </a:p>
                  </a:txBody>
                  <a:tcPr marL="2074" marR="2074" marT="0" marB="0" anchor="ctr"/>
                </a:tc>
                <a:tc>
                  <a:txBody>
                    <a:bodyPr/>
                    <a:lstStyle/>
                    <a:p>
                      <a:pPr algn="ctr">
                        <a:spcAft>
                          <a:spcPts val="0"/>
                        </a:spcAft>
                      </a:pPr>
                      <a:r>
                        <a:rPr lang="uk-UA" sz="400" spc="0">
                          <a:effectLst/>
                        </a:rPr>
                        <a:t>421,176</a:t>
                      </a:r>
                      <a:endParaRPr lang="ru-RU" sz="300">
                        <a:effectLst/>
                        <a:latin typeface="Times New Roman"/>
                        <a:ea typeface="Times New Roman"/>
                      </a:endParaRPr>
                    </a:p>
                  </a:txBody>
                  <a:tcPr marL="2074" marR="2074" marT="0" marB="0" anchor="ctr"/>
                </a:tc>
                <a:extLst>
                  <a:ext uri="{0D108BD9-81ED-4DB2-BD59-A6C34878D82A}">
                    <a16:rowId xmlns:a16="http://schemas.microsoft.com/office/drawing/2014/main" val="10001"/>
                  </a:ext>
                </a:extLst>
              </a:tr>
              <a:tr h="119474">
                <a:tc>
                  <a:txBody>
                    <a:bodyPr/>
                    <a:lstStyle/>
                    <a:p>
                      <a:pPr marL="99695">
                        <a:spcAft>
                          <a:spcPts val="0"/>
                        </a:spcAft>
                      </a:pPr>
                      <a:r>
                        <a:rPr lang="uk-UA" sz="400" spc="0">
                          <a:effectLst/>
                        </a:rPr>
                        <a:t>Довжина велосипедних шляхів (доріжок, велосмуг тощо)</a:t>
                      </a:r>
                      <a:endParaRPr lang="ru-RU" sz="300">
                        <a:effectLst/>
                        <a:latin typeface="Times New Roman"/>
                        <a:ea typeface="Times New Roman"/>
                      </a:endParaRPr>
                    </a:p>
                  </a:txBody>
                  <a:tcPr marL="2074" marR="2074" marT="0" marB="0"/>
                </a:tc>
                <a:tc>
                  <a:txBody>
                    <a:bodyPr/>
                    <a:lstStyle/>
                    <a:p>
                      <a:pPr algn="ctr">
                        <a:spcAft>
                          <a:spcPts val="0"/>
                        </a:spcAft>
                      </a:pPr>
                      <a:r>
                        <a:rPr lang="uk-UA" sz="400" u="none" strike="noStrike" spc="-10">
                          <a:effectLst/>
                        </a:rPr>
                        <a:t>км </a:t>
                      </a:r>
                      <a:r>
                        <a:rPr lang="uk-UA" sz="400" spc="120">
                          <a:effectLst/>
                        </a:rPr>
                        <a:t>/100</a:t>
                      </a:r>
                      <a:r>
                        <a:rPr lang="uk-UA" sz="400" u="none" strike="noStrike" spc="-10">
                          <a:effectLst/>
                        </a:rPr>
                        <a:t> тис. мешкан-ців</a:t>
                      </a:r>
                      <a:endParaRPr lang="ru-RU" sz="500">
                        <a:effectLst/>
                        <a:latin typeface="Times New Roman"/>
                        <a:ea typeface="Times New Roman"/>
                      </a:endParaRPr>
                    </a:p>
                  </a:txBody>
                  <a:tcPr marL="2074" marR="2074" marT="0" marB="0" anchor="ctr"/>
                </a:tc>
                <a:tc>
                  <a:txBody>
                    <a:bodyPr/>
                    <a:lstStyle/>
                    <a:p>
                      <a:pPr algn="ctr">
                        <a:spcAft>
                          <a:spcPts val="0"/>
                        </a:spcAft>
                      </a:pPr>
                      <a:r>
                        <a:rPr lang="uk-UA" sz="400" spc="0">
                          <a:effectLst/>
                        </a:rPr>
                        <a:t>0,027</a:t>
                      </a:r>
                      <a:endParaRPr lang="ru-RU" sz="300">
                        <a:effectLst/>
                        <a:latin typeface="Times New Roman"/>
                        <a:ea typeface="Times New Roman"/>
                      </a:endParaRPr>
                    </a:p>
                  </a:txBody>
                  <a:tcPr marL="2074" marR="2074" marT="0" marB="0" anchor="ctr"/>
                </a:tc>
                <a:tc>
                  <a:txBody>
                    <a:bodyPr/>
                    <a:lstStyle/>
                    <a:p>
                      <a:pPr algn="ctr">
                        <a:spcAft>
                          <a:spcPts val="0"/>
                        </a:spcAft>
                      </a:pPr>
                      <a:r>
                        <a:rPr lang="uk-UA" sz="400" spc="0">
                          <a:effectLst/>
                        </a:rPr>
                        <a:t>-</a:t>
                      </a:r>
                      <a:endParaRPr lang="ru-RU" sz="300">
                        <a:effectLst/>
                        <a:latin typeface="Times New Roman"/>
                        <a:ea typeface="Times New Roman"/>
                      </a:endParaRPr>
                    </a:p>
                  </a:txBody>
                  <a:tcPr marL="2074" marR="2074" marT="0" marB="0" anchor="ctr"/>
                </a:tc>
                <a:tc>
                  <a:txBody>
                    <a:bodyPr/>
                    <a:lstStyle/>
                    <a:p>
                      <a:pPr algn="ctr">
                        <a:spcAft>
                          <a:spcPts val="0"/>
                        </a:spcAft>
                      </a:pPr>
                      <a:r>
                        <a:rPr lang="uk-UA" sz="400" spc="0" dirty="0">
                          <a:effectLst/>
                        </a:rPr>
                        <a:t>-</a:t>
                      </a:r>
                      <a:endParaRPr lang="ru-RU" sz="300" dirty="0">
                        <a:effectLst/>
                        <a:latin typeface="Times New Roman"/>
                        <a:ea typeface="Times New Roman"/>
                      </a:endParaRPr>
                    </a:p>
                  </a:txBody>
                  <a:tcPr marL="2074" marR="2074" marT="0" marB="0" anchor="ctr"/>
                </a:tc>
                <a:extLst>
                  <a:ext uri="{0D108BD9-81ED-4DB2-BD59-A6C34878D82A}">
                    <a16:rowId xmlns:a16="http://schemas.microsoft.com/office/drawing/2014/main" val="10002"/>
                  </a:ext>
                </a:extLst>
              </a:tr>
            </a:tbl>
          </a:graphicData>
        </a:graphic>
      </p:graphicFrame>
      <p:sp>
        <p:nvSpPr>
          <p:cNvPr id="4" name="Текст 3"/>
          <p:cNvSpPr>
            <a:spLocks noGrp="1"/>
          </p:cNvSpPr>
          <p:nvPr>
            <p:ph type="body" sz="half" idx="2"/>
          </p:nvPr>
        </p:nvSpPr>
        <p:spPr>
          <a:xfrm>
            <a:off x="179512" y="1844824"/>
            <a:ext cx="8712968" cy="4248472"/>
          </a:xfrm>
        </p:spPr>
        <p:txBody>
          <a:bodyPr>
            <a:normAutofit/>
          </a:bodyPr>
          <a:lstStyle/>
          <a:p>
            <a:endParaRPr lang="ru-RU" sz="2000" b="1" dirty="0"/>
          </a:p>
        </p:txBody>
      </p:sp>
      <p:graphicFrame>
        <p:nvGraphicFramePr>
          <p:cNvPr id="12" name="Таблица 11"/>
          <p:cNvGraphicFramePr>
            <a:graphicFrameLocks noGrp="1"/>
          </p:cNvGraphicFramePr>
          <p:nvPr>
            <p:extLst>
              <p:ext uri="{D42A27DB-BD31-4B8C-83A1-F6EECF244321}">
                <p14:modId xmlns:p14="http://schemas.microsoft.com/office/powerpoint/2010/main" val="1377106358"/>
              </p:ext>
            </p:extLst>
          </p:nvPr>
        </p:nvGraphicFramePr>
        <p:xfrm>
          <a:off x="323528" y="1988840"/>
          <a:ext cx="8088562" cy="4635896"/>
        </p:xfrm>
        <a:graphic>
          <a:graphicData uri="http://schemas.openxmlformats.org/drawingml/2006/table">
            <a:tbl>
              <a:tblPr firstRow="1" bandRow="1">
                <a:tableStyleId>{5C22544A-7EE6-4342-B048-85BDC9FD1C3A}</a:tableStyleId>
              </a:tblPr>
              <a:tblGrid>
                <a:gridCol w="2136170">
                  <a:extLst>
                    <a:ext uri="{9D8B030D-6E8A-4147-A177-3AD203B41FA5}">
                      <a16:colId xmlns:a16="http://schemas.microsoft.com/office/drawing/2014/main" val="20000"/>
                    </a:ext>
                  </a:extLst>
                </a:gridCol>
                <a:gridCol w="1488098">
                  <a:extLst>
                    <a:ext uri="{9D8B030D-6E8A-4147-A177-3AD203B41FA5}">
                      <a16:colId xmlns:a16="http://schemas.microsoft.com/office/drawing/2014/main" val="20001"/>
                    </a:ext>
                  </a:extLst>
                </a:gridCol>
                <a:gridCol w="1488098">
                  <a:extLst>
                    <a:ext uri="{9D8B030D-6E8A-4147-A177-3AD203B41FA5}">
                      <a16:colId xmlns:a16="http://schemas.microsoft.com/office/drawing/2014/main" val="20002"/>
                    </a:ext>
                  </a:extLst>
                </a:gridCol>
                <a:gridCol w="1488098">
                  <a:extLst>
                    <a:ext uri="{9D8B030D-6E8A-4147-A177-3AD203B41FA5}">
                      <a16:colId xmlns:a16="http://schemas.microsoft.com/office/drawing/2014/main" val="20003"/>
                    </a:ext>
                  </a:extLst>
                </a:gridCol>
                <a:gridCol w="1488098">
                  <a:extLst>
                    <a:ext uri="{9D8B030D-6E8A-4147-A177-3AD203B41FA5}">
                      <a16:colId xmlns:a16="http://schemas.microsoft.com/office/drawing/2014/main" val="20004"/>
                    </a:ext>
                  </a:extLst>
                </a:gridCol>
              </a:tblGrid>
              <a:tr h="447055">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val="10000"/>
                  </a:ext>
                </a:extLst>
              </a:tr>
              <a:tr h="661396">
                <a:tc>
                  <a:txBody>
                    <a:bodyPr/>
                    <a:lstStyle/>
                    <a:p>
                      <a:pPr indent="457200" algn="ctr">
                        <a:spcAft>
                          <a:spcPts val="0"/>
                        </a:spcAft>
                      </a:pPr>
                      <a:r>
                        <a:rPr lang="uk-UA" sz="1600" spc="0" dirty="0">
                          <a:solidFill>
                            <a:srgbClr val="000000"/>
                          </a:solidFill>
                          <a:effectLst/>
                          <a:latin typeface="Times New Roman"/>
                          <a:ea typeface="Times New Roman"/>
                        </a:rPr>
                        <a:t>Цільовий індикатор</a:t>
                      </a:r>
                      <a:endParaRPr lang="ru-RU" sz="1600" dirty="0">
                        <a:effectLst/>
                        <a:latin typeface="Times New Roman"/>
                        <a:ea typeface="Times New Roman"/>
                      </a:endParaRPr>
                    </a:p>
                  </a:txBody>
                  <a:tcPr marL="6350" marR="6350" marT="0" marB="0" anchor="ctr"/>
                </a:tc>
                <a:tc>
                  <a:txBody>
                    <a:bodyPr/>
                    <a:lstStyle/>
                    <a:p>
                      <a:pPr algn="ctr">
                        <a:spcAft>
                          <a:spcPts val="0"/>
                        </a:spcAft>
                      </a:pPr>
                      <a:r>
                        <a:rPr lang="uk-UA" sz="1800" spc="0" dirty="0">
                          <a:solidFill>
                            <a:srgbClr val="000000"/>
                          </a:solidFill>
                          <a:effectLst/>
                          <a:latin typeface="Times New Roman"/>
                          <a:ea typeface="Times New Roman"/>
                        </a:rPr>
                        <a:t>Одиниця</a:t>
                      </a:r>
                      <a:endParaRPr lang="ru-RU" sz="1800" dirty="0">
                        <a:effectLst/>
                        <a:latin typeface="Times New Roman"/>
                        <a:ea typeface="Times New Roman"/>
                      </a:endParaRPr>
                    </a:p>
                    <a:p>
                      <a:pPr algn="ctr">
                        <a:spcAft>
                          <a:spcPts val="0"/>
                        </a:spcAft>
                      </a:pPr>
                      <a:r>
                        <a:rPr lang="uk-UA" sz="1800" spc="0" dirty="0">
                          <a:solidFill>
                            <a:srgbClr val="000000"/>
                          </a:solidFill>
                          <a:effectLst/>
                          <a:latin typeface="Times New Roman"/>
                          <a:ea typeface="Times New Roman"/>
                        </a:rPr>
                        <a:t>виміру</a:t>
                      </a:r>
                      <a:endParaRPr lang="ru-RU" sz="1800" dirty="0">
                        <a:effectLst/>
                        <a:latin typeface="Times New Roman"/>
                        <a:ea typeface="Times New Roman"/>
                      </a:endParaRPr>
                    </a:p>
                  </a:txBody>
                  <a:tcPr marL="6350" marR="6350" marT="0" marB="0" anchor="ctr"/>
                </a:tc>
                <a:tc>
                  <a:txBody>
                    <a:bodyPr/>
                    <a:lstStyle/>
                    <a:p>
                      <a:pPr algn="ctr">
                        <a:spcAft>
                          <a:spcPts val="0"/>
                        </a:spcAft>
                      </a:pPr>
                      <a:r>
                        <a:rPr lang="uk-UA" sz="2000" spc="0" dirty="0">
                          <a:solidFill>
                            <a:srgbClr val="000000"/>
                          </a:solidFill>
                          <a:effectLst/>
                          <a:latin typeface="Times New Roman"/>
                          <a:ea typeface="Times New Roman"/>
                        </a:rPr>
                        <a:t>2019 рік</a:t>
                      </a:r>
                      <a:endParaRPr lang="ru-RU" sz="2000" dirty="0">
                        <a:effectLst/>
                        <a:latin typeface="Times New Roman"/>
                        <a:ea typeface="Times New Roman"/>
                      </a:endParaRPr>
                    </a:p>
                  </a:txBody>
                  <a:tcPr marL="6350" marR="6350" marT="0" marB="0" anchor="ctr"/>
                </a:tc>
                <a:tc>
                  <a:txBody>
                    <a:bodyPr/>
                    <a:lstStyle/>
                    <a:p>
                      <a:pPr algn="ctr">
                        <a:spcAft>
                          <a:spcPts val="0"/>
                        </a:spcAft>
                      </a:pPr>
                      <a:r>
                        <a:rPr lang="uk-UA" sz="2000" spc="0" dirty="0">
                          <a:solidFill>
                            <a:srgbClr val="000000"/>
                          </a:solidFill>
                          <a:effectLst/>
                          <a:latin typeface="Times New Roman"/>
                          <a:ea typeface="Times New Roman"/>
                        </a:rPr>
                        <a:t>2020 рік</a:t>
                      </a:r>
                      <a:endParaRPr lang="ru-RU" sz="2000" dirty="0">
                        <a:effectLst/>
                        <a:latin typeface="Times New Roman"/>
                        <a:ea typeface="Times New Roman"/>
                      </a:endParaRPr>
                    </a:p>
                  </a:txBody>
                  <a:tcPr marL="6350" marR="6350" marT="0" marB="0" anchor="ctr"/>
                </a:tc>
                <a:tc>
                  <a:txBody>
                    <a:bodyPr/>
                    <a:lstStyle/>
                    <a:p>
                      <a:pPr algn="ctr">
                        <a:spcAft>
                          <a:spcPts val="0"/>
                        </a:spcAft>
                      </a:pPr>
                      <a:r>
                        <a:rPr lang="uk-UA" sz="2000" spc="0" dirty="0">
                          <a:solidFill>
                            <a:srgbClr val="000000"/>
                          </a:solidFill>
                          <a:effectLst/>
                          <a:latin typeface="Times New Roman"/>
                          <a:ea typeface="Times New Roman"/>
                        </a:rPr>
                        <a:t>2021 рік</a:t>
                      </a:r>
                      <a:endParaRPr lang="ru-RU" sz="2000" dirty="0">
                        <a:effectLst/>
                        <a:latin typeface="Times New Roman"/>
                        <a:ea typeface="Times New Roman"/>
                      </a:endParaRPr>
                    </a:p>
                  </a:txBody>
                  <a:tcPr marL="6350" marR="6350" marT="0" marB="0" anchor="ctr"/>
                </a:tc>
                <a:extLst>
                  <a:ext uri="{0D108BD9-81ED-4DB2-BD59-A6C34878D82A}">
                    <a16:rowId xmlns:a16="http://schemas.microsoft.com/office/drawing/2014/main" val="10001"/>
                  </a:ext>
                </a:extLst>
              </a:tr>
              <a:tr h="2057676">
                <a:tc>
                  <a:txBody>
                    <a:bodyPr/>
                    <a:lstStyle/>
                    <a:p>
                      <a:pPr marL="99695">
                        <a:spcAft>
                          <a:spcPts val="0"/>
                        </a:spcAft>
                      </a:pPr>
                      <a:r>
                        <a:rPr lang="uk-UA" sz="1600" spc="0" dirty="0">
                          <a:solidFill>
                            <a:srgbClr val="000000"/>
                          </a:solidFill>
                          <a:effectLst/>
                          <a:latin typeface="Times New Roman"/>
                          <a:ea typeface="Times New Roman"/>
                        </a:rPr>
                        <a:t>Будівництво, ремонт доріг (капітальний та поточний ремонт доріг комунальної власності)</a:t>
                      </a:r>
                      <a:endParaRPr lang="ru-RU" sz="1600" dirty="0">
                        <a:effectLst/>
                        <a:latin typeface="Times New Roman"/>
                        <a:ea typeface="Times New Roman"/>
                      </a:endParaRPr>
                    </a:p>
                  </a:txBody>
                  <a:tcPr marL="6350" marR="6350" marT="0" marB="0" anchor="ctr"/>
                </a:tc>
                <a:tc>
                  <a:txBody>
                    <a:bodyPr/>
                    <a:lstStyle/>
                    <a:p>
                      <a:pPr algn="ctr">
                        <a:spcAft>
                          <a:spcPts val="0"/>
                        </a:spcAft>
                      </a:pPr>
                      <a:r>
                        <a:rPr lang="uk-UA" sz="1800" spc="0" dirty="0">
                          <a:solidFill>
                            <a:srgbClr val="000000"/>
                          </a:solidFill>
                          <a:effectLst/>
                          <a:latin typeface="Times New Roman"/>
                          <a:ea typeface="Times New Roman"/>
                        </a:rPr>
                        <a:t>тис. </a:t>
                      </a:r>
                      <a:r>
                        <a:rPr lang="uk-UA" sz="1800" spc="0" dirty="0" err="1">
                          <a:solidFill>
                            <a:srgbClr val="000000"/>
                          </a:solidFill>
                          <a:effectLst/>
                          <a:latin typeface="Times New Roman"/>
                          <a:ea typeface="Times New Roman"/>
                        </a:rPr>
                        <a:t>кв.м</a:t>
                      </a:r>
                      <a:endParaRPr lang="ru-RU" sz="1800" dirty="0">
                        <a:effectLst/>
                        <a:latin typeface="Times New Roman"/>
                        <a:ea typeface="Times New Roman"/>
                      </a:endParaRPr>
                    </a:p>
                  </a:txBody>
                  <a:tcPr marL="6350" marR="6350" marT="0" marB="0" anchor="ctr"/>
                </a:tc>
                <a:tc>
                  <a:txBody>
                    <a:bodyPr/>
                    <a:lstStyle/>
                    <a:p>
                      <a:pPr algn="ctr">
                        <a:spcAft>
                          <a:spcPts val="0"/>
                        </a:spcAft>
                      </a:pPr>
                      <a:r>
                        <a:rPr lang="uk-UA" sz="2000" spc="0" dirty="0">
                          <a:solidFill>
                            <a:srgbClr val="000000"/>
                          </a:solidFill>
                          <a:effectLst/>
                          <a:latin typeface="Times New Roman"/>
                          <a:ea typeface="Times New Roman"/>
                        </a:rPr>
                        <a:t>421,176</a:t>
                      </a:r>
                      <a:endParaRPr lang="ru-RU" sz="2000" dirty="0">
                        <a:effectLst/>
                        <a:latin typeface="Times New Roman"/>
                        <a:ea typeface="Times New Roman"/>
                      </a:endParaRPr>
                    </a:p>
                  </a:txBody>
                  <a:tcPr marL="6350" marR="6350" marT="0" marB="0" anchor="ctr"/>
                </a:tc>
                <a:tc>
                  <a:txBody>
                    <a:bodyPr/>
                    <a:lstStyle/>
                    <a:p>
                      <a:pPr algn="ctr">
                        <a:spcAft>
                          <a:spcPts val="0"/>
                        </a:spcAft>
                      </a:pPr>
                      <a:r>
                        <a:rPr lang="uk-UA" sz="2000" spc="0" dirty="0">
                          <a:solidFill>
                            <a:srgbClr val="000000"/>
                          </a:solidFill>
                          <a:effectLst/>
                          <a:latin typeface="Times New Roman"/>
                          <a:ea typeface="Times New Roman"/>
                        </a:rPr>
                        <a:t>421,176</a:t>
                      </a:r>
                      <a:endParaRPr lang="ru-RU" sz="2000" dirty="0">
                        <a:effectLst/>
                        <a:latin typeface="Times New Roman"/>
                        <a:ea typeface="Times New Roman"/>
                      </a:endParaRPr>
                    </a:p>
                  </a:txBody>
                  <a:tcPr marL="6350" marR="6350" marT="0" marB="0" anchor="ctr"/>
                </a:tc>
                <a:tc>
                  <a:txBody>
                    <a:bodyPr/>
                    <a:lstStyle/>
                    <a:p>
                      <a:pPr algn="ctr">
                        <a:spcAft>
                          <a:spcPts val="0"/>
                        </a:spcAft>
                      </a:pPr>
                      <a:r>
                        <a:rPr lang="uk-UA" sz="2000" spc="0" dirty="0">
                          <a:solidFill>
                            <a:srgbClr val="000000"/>
                          </a:solidFill>
                          <a:effectLst/>
                          <a:latin typeface="Times New Roman"/>
                          <a:ea typeface="Times New Roman"/>
                        </a:rPr>
                        <a:t>421,176</a:t>
                      </a:r>
                      <a:endParaRPr lang="ru-RU" sz="2000" dirty="0">
                        <a:effectLst/>
                        <a:latin typeface="Times New Roman"/>
                        <a:ea typeface="Times New Roman"/>
                      </a:endParaRPr>
                    </a:p>
                  </a:txBody>
                  <a:tcPr marL="6350" marR="6350" marT="0" marB="0" anchor="ctr"/>
                </a:tc>
                <a:extLst>
                  <a:ext uri="{0D108BD9-81ED-4DB2-BD59-A6C34878D82A}">
                    <a16:rowId xmlns:a16="http://schemas.microsoft.com/office/drawing/2014/main" val="10002"/>
                  </a:ext>
                </a:extLst>
              </a:tr>
              <a:tr h="1469769">
                <a:tc>
                  <a:txBody>
                    <a:bodyPr/>
                    <a:lstStyle/>
                    <a:p>
                      <a:pPr marL="99695">
                        <a:spcAft>
                          <a:spcPts val="0"/>
                        </a:spcAft>
                      </a:pPr>
                      <a:r>
                        <a:rPr lang="uk-UA" sz="1600" spc="0" dirty="0">
                          <a:solidFill>
                            <a:srgbClr val="000000"/>
                          </a:solidFill>
                          <a:effectLst/>
                          <a:latin typeface="Times New Roman"/>
                          <a:ea typeface="Times New Roman"/>
                        </a:rPr>
                        <a:t>Довжина велосипедних шляхів (доріжок, </a:t>
                      </a:r>
                      <a:r>
                        <a:rPr lang="uk-UA" sz="1600" spc="0" dirty="0" err="1">
                          <a:solidFill>
                            <a:srgbClr val="000000"/>
                          </a:solidFill>
                          <a:effectLst/>
                          <a:latin typeface="Times New Roman"/>
                          <a:ea typeface="Times New Roman"/>
                        </a:rPr>
                        <a:t>велосмуг</a:t>
                      </a:r>
                      <a:r>
                        <a:rPr lang="uk-UA" sz="1600" spc="0" dirty="0">
                          <a:solidFill>
                            <a:srgbClr val="000000"/>
                          </a:solidFill>
                          <a:effectLst/>
                          <a:latin typeface="Times New Roman"/>
                          <a:ea typeface="Times New Roman"/>
                        </a:rPr>
                        <a:t> тощо)</a:t>
                      </a:r>
                      <a:endParaRPr lang="ru-RU" sz="1600" dirty="0">
                        <a:effectLst/>
                        <a:latin typeface="Times New Roman"/>
                        <a:ea typeface="Times New Roman"/>
                      </a:endParaRPr>
                    </a:p>
                  </a:txBody>
                  <a:tcPr marL="6350" marR="6350" marT="0" marB="0"/>
                </a:tc>
                <a:tc>
                  <a:txBody>
                    <a:bodyPr/>
                    <a:lstStyle/>
                    <a:p>
                      <a:pPr algn="ctr">
                        <a:spcAft>
                          <a:spcPts val="0"/>
                        </a:spcAft>
                      </a:pPr>
                      <a:r>
                        <a:rPr lang="uk-UA" sz="1800" u="none" strike="noStrike" spc="-10" dirty="0">
                          <a:solidFill>
                            <a:srgbClr val="000000"/>
                          </a:solidFill>
                          <a:effectLst/>
                          <a:latin typeface="Times New Roman"/>
                          <a:ea typeface="Times New Roman"/>
                          <a:cs typeface="Times New Roman"/>
                        </a:rPr>
                        <a:t>км </a:t>
                      </a:r>
                      <a:r>
                        <a:rPr lang="uk-UA" sz="1800" spc="120" dirty="0">
                          <a:solidFill>
                            <a:srgbClr val="000000"/>
                          </a:solidFill>
                          <a:effectLst/>
                          <a:latin typeface="Times New Roman"/>
                          <a:ea typeface="Times New Roman"/>
                        </a:rPr>
                        <a:t>/100</a:t>
                      </a:r>
                      <a:r>
                        <a:rPr lang="uk-UA" sz="1800" u="none" strike="noStrike" spc="-10" dirty="0">
                          <a:solidFill>
                            <a:srgbClr val="000000"/>
                          </a:solidFill>
                          <a:effectLst/>
                          <a:latin typeface="Times New Roman"/>
                          <a:ea typeface="Times New Roman"/>
                          <a:cs typeface="Times New Roman"/>
                        </a:rPr>
                        <a:t> тис. </a:t>
                      </a:r>
                      <a:r>
                        <a:rPr lang="uk-UA" sz="1800" u="none" strike="noStrike" spc="-10" dirty="0" smtClean="0">
                          <a:solidFill>
                            <a:srgbClr val="000000"/>
                          </a:solidFill>
                          <a:effectLst/>
                          <a:latin typeface="Times New Roman"/>
                          <a:ea typeface="Times New Roman"/>
                          <a:cs typeface="Times New Roman"/>
                        </a:rPr>
                        <a:t>мешканців</a:t>
                      </a:r>
                      <a:endParaRPr lang="ru-RU" sz="1800" dirty="0">
                        <a:effectLst/>
                        <a:latin typeface="Times New Roman"/>
                        <a:ea typeface="Times New Roman"/>
                      </a:endParaRPr>
                    </a:p>
                  </a:txBody>
                  <a:tcPr marL="6350" marR="6350" marT="0" marB="0" anchor="ctr"/>
                </a:tc>
                <a:tc>
                  <a:txBody>
                    <a:bodyPr/>
                    <a:lstStyle/>
                    <a:p>
                      <a:pPr algn="ctr">
                        <a:spcAft>
                          <a:spcPts val="0"/>
                        </a:spcAft>
                      </a:pPr>
                      <a:r>
                        <a:rPr lang="uk-UA" sz="2000" spc="0" dirty="0">
                          <a:solidFill>
                            <a:srgbClr val="000000"/>
                          </a:solidFill>
                          <a:effectLst/>
                          <a:latin typeface="Times New Roman"/>
                          <a:ea typeface="Times New Roman"/>
                        </a:rPr>
                        <a:t>0,027</a:t>
                      </a:r>
                      <a:endParaRPr lang="ru-RU" sz="2000" dirty="0">
                        <a:effectLst/>
                        <a:latin typeface="Times New Roman"/>
                        <a:ea typeface="Times New Roman"/>
                      </a:endParaRPr>
                    </a:p>
                  </a:txBody>
                  <a:tcPr marL="6350" marR="6350" marT="0" marB="0" anchor="ctr"/>
                </a:tc>
                <a:tc>
                  <a:txBody>
                    <a:bodyPr/>
                    <a:lstStyle/>
                    <a:p>
                      <a:pPr algn="ctr">
                        <a:spcAft>
                          <a:spcPts val="0"/>
                        </a:spcAft>
                      </a:pPr>
                      <a:r>
                        <a:rPr lang="uk-UA" sz="2000" spc="0" dirty="0">
                          <a:solidFill>
                            <a:srgbClr val="000000"/>
                          </a:solidFill>
                          <a:effectLst/>
                          <a:latin typeface="Times New Roman"/>
                          <a:ea typeface="Times New Roman"/>
                        </a:rPr>
                        <a:t>-</a:t>
                      </a:r>
                      <a:endParaRPr lang="ru-RU" sz="2000" dirty="0">
                        <a:effectLst/>
                        <a:latin typeface="Times New Roman"/>
                        <a:ea typeface="Times New Roman"/>
                      </a:endParaRPr>
                    </a:p>
                  </a:txBody>
                  <a:tcPr marL="6350" marR="6350" marT="0" marB="0" anchor="ctr"/>
                </a:tc>
                <a:tc>
                  <a:txBody>
                    <a:bodyPr/>
                    <a:lstStyle/>
                    <a:p>
                      <a:pPr algn="ctr">
                        <a:spcAft>
                          <a:spcPts val="0"/>
                        </a:spcAft>
                      </a:pPr>
                      <a:r>
                        <a:rPr lang="uk-UA" sz="2000" spc="0" dirty="0">
                          <a:solidFill>
                            <a:srgbClr val="000000"/>
                          </a:solidFill>
                          <a:effectLst/>
                          <a:latin typeface="Times New Roman"/>
                          <a:ea typeface="Times New Roman"/>
                        </a:rPr>
                        <a:t>-</a:t>
                      </a:r>
                      <a:endParaRPr lang="ru-RU" sz="2000" dirty="0">
                        <a:effectLst/>
                        <a:latin typeface="Times New Roman"/>
                        <a:ea typeface="Times New Roman"/>
                      </a:endParaRPr>
                    </a:p>
                  </a:txBody>
                  <a:tcPr marL="6350" marR="6350" marT="0" marB="0" anchor="ctr"/>
                </a:tc>
                <a:extLst>
                  <a:ext uri="{0D108BD9-81ED-4DB2-BD59-A6C34878D82A}">
                    <a16:rowId xmlns:a16="http://schemas.microsoft.com/office/drawing/2014/main" val="10003"/>
                  </a:ext>
                </a:extLst>
              </a:tr>
            </a:tbl>
          </a:graphicData>
        </a:graphic>
      </p:graphicFrame>
      <p:sp>
        <p:nvSpPr>
          <p:cNvPr id="6" name="Заголовок 1"/>
          <p:cNvSpPr txBox="1">
            <a:spLocks/>
          </p:cNvSpPr>
          <p:nvPr/>
        </p:nvSpPr>
        <p:spPr>
          <a:xfrm>
            <a:off x="0" y="6669359"/>
            <a:ext cx="9144000" cy="346349"/>
          </a:xfrm>
          <a:prstGeom prst="rect">
            <a:avLst/>
          </a:prstGeom>
          <a:solidFill>
            <a:schemeClr val="accent4">
              <a:lumMod val="60000"/>
              <a:lumOff val="40000"/>
            </a:schemeClr>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b="1" i="1" dirty="0">
              <a:solidFill>
                <a:schemeClr val="tx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934740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2304256"/>
          </a:xfrm>
        </p:spPr>
        <p:txBody>
          <a:bodyPr>
            <a:noAutofit/>
          </a:bodyPr>
          <a:lstStyle/>
          <a:p>
            <a:r>
              <a:rPr lang="uk-UA" sz="2000" b="1" dirty="0">
                <a:solidFill>
                  <a:schemeClr val="accent5">
                    <a:lumMod val="75000"/>
                  </a:schemeClr>
                </a:solidFill>
              </a:rPr>
              <a:t>Благоустрій </a:t>
            </a:r>
            <a:r>
              <a:rPr lang="uk-UA" sz="2000" b="1" dirty="0" smtClean="0">
                <a:solidFill>
                  <a:schemeClr val="accent5">
                    <a:lumMod val="75000"/>
                  </a:schemeClr>
                </a:solidFill>
              </a:rPr>
              <a:t>по - херсонські. Три </a:t>
            </a:r>
            <a:r>
              <a:rPr lang="uk-UA" sz="2000" b="1" dirty="0">
                <a:solidFill>
                  <a:schemeClr val="accent5">
                    <a:lumMod val="75000"/>
                  </a:schemeClr>
                </a:solidFill>
              </a:rPr>
              <a:t>роки стоять сухостої </a:t>
            </a:r>
            <a:r>
              <a:rPr lang="uk-UA" sz="2000" b="1" dirty="0" smtClean="0">
                <a:solidFill>
                  <a:schemeClr val="accent5">
                    <a:lumMod val="75000"/>
                  </a:schemeClr>
                </a:solidFill>
              </a:rPr>
              <a:t>«окрасою» наших вулиць </a:t>
            </a:r>
            <a:r>
              <a:rPr lang="uk-UA" sz="2000" b="1" dirty="0">
                <a:solidFill>
                  <a:schemeClr val="accent5">
                    <a:lumMod val="75000"/>
                  </a:schemeClr>
                </a:solidFill>
              </a:rPr>
              <a:t>та </a:t>
            </a:r>
            <a:r>
              <a:rPr lang="uk-UA" sz="2000" b="1" dirty="0" smtClean="0">
                <a:solidFill>
                  <a:schemeClr val="accent5">
                    <a:lumMod val="75000"/>
                  </a:schemeClr>
                </a:solidFill>
              </a:rPr>
              <a:t>проспектів </a:t>
            </a:r>
            <a:r>
              <a:rPr lang="uk-UA" sz="2000" b="1" dirty="0">
                <a:solidFill>
                  <a:schemeClr val="accent5">
                    <a:lumMod val="75000"/>
                  </a:schemeClr>
                </a:solidFill>
              </a:rPr>
              <a:t>у</a:t>
            </a:r>
            <a:r>
              <a:rPr lang="uk-UA" sz="2000" b="1" dirty="0" smtClean="0">
                <a:solidFill>
                  <a:schemeClr val="accent5">
                    <a:lumMod val="75000"/>
                  </a:schemeClr>
                </a:solidFill>
              </a:rPr>
              <a:t>здовж проїзної  частини, а це «ефективність» управлінських рішень вочевидь. Чекаємо   буревію</a:t>
            </a:r>
            <a:r>
              <a:rPr lang="uk-UA" sz="2000" b="1" dirty="0">
                <a:solidFill>
                  <a:schemeClr val="accent5">
                    <a:lumMod val="75000"/>
                  </a:schemeClr>
                </a:solidFill>
              </a:rPr>
              <a:t>, </a:t>
            </a:r>
            <a:r>
              <a:rPr lang="uk-UA" sz="2000" b="1" dirty="0" smtClean="0">
                <a:solidFill>
                  <a:schemeClr val="accent5">
                    <a:lumMod val="75000"/>
                  </a:schemeClr>
                </a:solidFill>
              </a:rPr>
              <a:t> чи </a:t>
            </a:r>
            <a:r>
              <a:rPr lang="uk-UA" sz="2000" b="1" dirty="0">
                <a:solidFill>
                  <a:schemeClr val="accent5">
                    <a:lumMod val="75000"/>
                  </a:schemeClr>
                </a:solidFill>
              </a:rPr>
              <a:t>як</a:t>
            </a:r>
            <a:r>
              <a:rPr lang="uk-UA" sz="2000" b="1" dirty="0" smtClean="0">
                <a:solidFill>
                  <a:schemeClr val="accent5">
                    <a:lumMod val="75000"/>
                  </a:schemeClr>
                </a:solidFill>
              </a:rPr>
              <a:t>? І так із року в рік. Але підрядник отримує щорічно на ці роботи від Деп. ЖКГ  мільйони грн. Але претензійні роботи не ведуться. І рекламацій чиновник підряднику не виставляє.  І це вже відповіді 2020року. Тому таке місто.</a:t>
            </a:r>
            <a:r>
              <a:rPr lang="uk-UA" sz="2000" b="1" dirty="0">
                <a:solidFill>
                  <a:schemeClr val="accent5">
                    <a:lumMod val="75000"/>
                  </a:schemeClr>
                </a:solidFill>
              </a:rPr>
              <a:t/>
            </a:r>
            <a:br>
              <a:rPr lang="uk-UA" sz="2000" b="1" dirty="0">
                <a:solidFill>
                  <a:schemeClr val="accent5">
                    <a:lumMod val="75000"/>
                  </a:schemeClr>
                </a:solidFill>
              </a:rPr>
            </a:br>
            <a:endParaRPr lang="ru-RU" sz="2000" b="1" dirty="0">
              <a:solidFill>
                <a:schemeClr val="accent5">
                  <a:lumMod val="75000"/>
                </a:schemeClr>
              </a:solidFill>
            </a:endParaRPr>
          </a:p>
        </p:txBody>
      </p:sp>
      <p:sp>
        <p:nvSpPr>
          <p:cNvPr id="3" name="Объект 2"/>
          <p:cNvSpPr>
            <a:spLocks noGrp="1"/>
          </p:cNvSpPr>
          <p:nvPr>
            <p:ph idx="1"/>
          </p:nvPr>
        </p:nvSpPr>
        <p:spPr>
          <a:xfrm>
            <a:off x="675905" y="2348880"/>
            <a:ext cx="7856535" cy="4150497"/>
          </a:xfrm>
        </p:spPr>
        <p:txBody>
          <a:bodyPr/>
          <a:lstStyle/>
          <a:p>
            <a:pPr marL="0" indent="0">
              <a:buNone/>
            </a:pPr>
            <a:r>
              <a:rPr lang="uk-UA" b="1" i="1" dirty="0" smtClean="0"/>
              <a:t>Стан тротуарів майже скрізь</a:t>
            </a:r>
          </a:p>
          <a:p>
            <a:pPr marL="0" indent="0">
              <a:buNone/>
            </a:pPr>
            <a:r>
              <a:rPr lang="uk-UA" b="1" i="1" dirty="0"/>
              <a:t>б</a:t>
            </a:r>
            <a:r>
              <a:rPr lang="uk-UA" b="1" i="1" dirty="0" smtClean="0"/>
              <a:t>іля багатоповерхівок…</a:t>
            </a:r>
            <a:endParaRPr lang="ru-RU" b="1" i="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2708920"/>
            <a:ext cx="3384376"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212976"/>
            <a:ext cx="3888432"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Заголовок 1"/>
          <p:cNvSpPr txBox="1">
            <a:spLocks/>
          </p:cNvSpPr>
          <p:nvPr/>
        </p:nvSpPr>
        <p:spPr>
          <a:xfrm>
            <a:off x="0" y="6669359"/>
            <a:ext cx="9144000" cy="346349"/>
          </a:xfrm>
          <a:prstGeom prst="rect">
            <a:avLst/>
          </a:prstGeom>
          <a:solidFill>
            <a:schemeClr val="accent4">
              <a:lumMod val="60000"/>
              <a:lumOff val="40000"/>
            </a:schemeClr>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b="1" i="1" dirty="0">
              <a:solidFill>
                <a:schemeClr val="tx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2432620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568951" cy="720080"/>
          </a:xfrm>
        </p:spPr>
        <p:txBody>
          <a:bodyPr>
            <a:noAutofit/>
          </a:bodyPr>
          <a:lstStyle/>
          <a:p>
            <a:r>
              <a:rPr lang="uk-UA" sz="2400" b="1" dirty="0" smtClean="0">
                <a:solidFill>
                  <a:schemeClr val="tx1"/>
                </a:solidFill>
              </a:rPr>
              <a:t> </a:t>
            </a:r>
            <a:r>
              <a:rPr lang="uk-UA" sz="2400" b="1" dirty="0" smtClean="0">
                <a:solidFill>
                  <a:schemeClr val="accent5">
                    <a:lumMod val="75000"/>
                  </a:schemeClr>
                </a:solidFill>
              </a:rPr>
              <a:t>у Херсоні 102 зупинки. Але 30% мають жалюгідний Стан. </a:t>
            </a:r>
            <a:r>
              <a:rPr lang="uk-UA" sz="2400" b="1" dirty="0">
                <a:solidFill>
                  <a:schemeClr val="accent5">
                    <a:lumMod val="75000"/>
                  </a:schemeClr>
                </a:solidFill>
              </a:rPr>
              <a:t>Б</a:t>
            </a:r>
            <a:r>
              <a:rPr lang="uk-UA" sz="2400" b="1" dirty="0" smtClean="0">
                <a:solidFill>
                  <a:schemeClr val="accent5">
                    <a:lumMod val="75000"/>
                  </a:schemeClr>
                </a:solidFill>
              </a:rPr>
              <a:t>лагоустрій та АМБРОЗІЯ . 2018-2019р.р.</a:t>
            </a:r>
            <a:br>
              <a:rPr lang="uk-UA" sz="2400" b="1" dirty="0" smtClean="0">
                <a:solidFill>
                  <a:schemeClr val="accent5">
                    <a:lumMod val="75000"/>
                  </a:schemeClr>
                </a:solidFill>
              </a:rPr>
            </a:br>
            <a:r>
              <a:rPr lang="uk-UA" sz="2400" b="1" dirty="0" smtClean="0">
                <a:solidFill>
                  <a:schemeClr val="accent5">
                    <a:lumMod val="75000"/>
                  </a:schemeClr>
                </a:solidFill>
              </a:rPr>
              <a:t> Це наше сьогодення після </a:t>
            </a:r>
            <a:r>
              <a:rPr lang="uk-UA" sz="2400" b="1" dirty="0" smtClean="0">
                <a:solidFill>
                  <a:schemeClr val="accent5">
                    <a:lumMod val="75000"/>
                  </a:schemeClr>
                </a:solidFill>
                <a:latin typeface="Times New Roman" pitchFamily="18" charset="0"/>
                <a:cs typeface="Times New Roman" pitchFamily="18" charset="0"/>
              </a:rPr>
              <a:t>виконання </a:t>
            </a:r>
            <a:r>
              <a:rPr lang="uk-UA" sz="2400" b="1" dirty="0">
                <a:solidFill>
                  <a:schemeClr val="accent5">
                    <a:lumMod val="75000"/>
                  </a:schemeClr>
                </a:solidFill>
                <a:latin typeface="Times New Roman" pitchFamily="18" charset="0"/>
                <a:cs typeface="Times New Roman" pitchFamily="18" charset="0"/>
              </a:rPr>
              <a:t>Програми  розвитку мережі зупинок Херсону 2015 – 2017 </a:t>
            </a:r>
            <a:r>
              <a:rPr lang="uk-UA" sz="2400" b="1" dirty="0" err="1">
                <a:solidFill>
                  <a:schemeClr val="accent5">
                    <a:lumMod val="75000"/>
                  </a:schemeClr>
                </a:solidFill>
                <a:latin typeface="Times New Roman" pitchFamily="18" charset="0"/>
                <a:cs typeface="Times New Roman" pitchFamily="18" charset="0"/>
              </a:rPr>
              <a:t>р.р</a:t>
            </a:r>
            <a:r>
              <a:rPr lang="uk-UA" sz="2400" b="1" dirty="0">
                <a:solidFill>
                  <a:schemeClr val="accent5">
                    <a:lumMod val="75000"/>
                  </a:schemeClr>
                </a:solidFill>
                <a:latin typeface="Times New Roman" pitchFamily="18" charset="0"/>
                <a:cs typeface="Times New Roman" pitchFamily="18" charset="0"/>
              </a:rPr>
              <a:t>.. </a:t>
            </a:r>
            <a:r>
              <a:rPr lang="uk-UA" sz="2400" b="1" dirty="0" smtClean="0">
                <a:solidFill>
                  <a:schemeClr val="accent5">
                    <a:lumMod val="75000"/>
                  </a:schemeClr>
                </a:solidFill>
                <a:latin typeface="Times New Roman" pitchFamily="18" charset="0"/>
                <a:cs typeface="Times New Roman" pitchFamily="18" charset="0"/>
              </a:rPr>
              <a:t/>
            </a:r>
            <a:br>
              <a:rPr lang="uk-UA" sz="2400" b="1" dirty="0" smtClean="0">
                <a:solidFill>
                  <a:schemeClr val="accent5">
                    <a:lumMod val="75000"/>
                  </a:schemeClr>
                </a:solidFill>
                <a:latin typeface="Times New Roman" pitchFamily="18" charset="0"/>
                <a:cs typeface="Times New Roman" pitchFamily="18" charset="0"/>
              </a:rPr>
            </a:br>
            <a:r>
              <a:rPr lang="uk-UA" sz="2400" b="1" dirty="0">
                <a:solidFill>
                  <a:schemeClr val="accent5">
                    <a:lumMod val="75000"/>
                  </a:schemeClr>
                </a:solidFill>
                <a:latin typeface="Times New Roman" pitchFamily="18" charset="0"/>
                <a:cs typeface="Times New Roman" pitchFamily="18" charset="0"/>
              </a:rPr>
              <a:t> </a:t>
            </a:r>
            <a:r>
              <a:rPr lang="uk-UA" sz="2400" b="1" dirty="0" smtClean="0">
                <a:solidFill>
                  <a:schemeClr val="accent5">
                    <a:lumMod val="75000"/>
                  </a:schemeClr>
                </a:solidFill>
                <a:latin typeface="Times New Roman" pitchFamily="18" charset="0"/>
                <a:cs typeface="Times New Roman" pitchFamily="18" charset="0"/>
              </a:rPr>
              <a:t>                              Ціна 1 м2  у 3,5 разів вища, ніж у Черкасах</a:t>
            </a:r>
            <a:r>
              <a:rPr lang="uk-UA" sz="2400" b="1" dirty="0" smtClean="0">
                <a:solidFill>
                  <a:schemeClr val="tx1"/>
                </a:solidFill>
                <a:latin typeface="Times New Roman" pitchFamily="18" charset="0"/>
                <a:cs typeface="Times New Roman" pitchFamily="18" charset="0"/>
              </a:rPr>
              <a:t>.                             </a:t>
            </a:r>
            <a:endParaRPr lang="ru-RU" sz="2400" b="1" dirty="0">
              <a:solidFill>
                <a:schemeClr val="tx1"/>
              </a:solidFill>
            </a:endParaRPr>
          </a:p>
        </p:txBody>
      </p:sp>
      <p:pic>
        <p:nvPicPr>
          <p:cNvPr id="5" name="Содержимое 3" descr="Бериславское шоссе.jpg"/>
          <p:cNvPicPr>
            <a:picLocks noChangeAspect="1"/>
          </p:cNvPicPr>
          <p:nvPr/>
        </p:nvPicPr>
        <p:blipFill>
          <a:blip r:embed="rId2" cstate="print"/>
          <a:stretch>
            <a:fillRect/>
          </a:stretch>
        </p:blipFill>
        <p:spPr>
          <a:xfrm>
            <a:off x="179512" y="3284984"/>
            <a:ext cx="3528392" cy="2592288"/>
          </a:xfrm>
          <a:prstGeom prst="rect">
            <a:avLst/>
          </a:prstGeom>
        </p:spPr>
      </p:pic>
      <p:pic>
        <p:nvPicPr>
          <p:cNvPr id="6" name="Рисунок 5" descr="До покоса 1.jpg"/>
          <p:cNvPicPr>
            <a:picLocks noChangeAspect="1"/>
          </p:cNvPicPr>
          <p:nvPr/>
        </p:nvPicPr>
        <p:blipFill>
          <a:blip r:embed="rId3" cstate="print"/>
          <a:stretch>
            <a:fillRect/>
          </a:stretch>
        </p:blipFill>
        <p:spPr>
          <a:xfrm>
            <a:off x="4067944" y="2060848"/>
            <a:ext cx="3528392" cy="3744416"/>
          </a:xfrm>
          <a:prstGeom prst="rect">
            <a:avLst/>
          </a:prstGeom>
        </p:spPr>
      </p:pic>
      <p:sp>
        <p:nvSpPr>
          <p:cNvPr id="7" name="Объект 6"/>
          <p:cNvSpPr>
            <a:spLocks noGrp="1"/>
          </p:cNvSpPr>
          <p:nvPr>
            <p:ph idx="1"/>
          </p:nvPr>
        </p:nvSpPr>
        <p:spPr>
          <a:xfrm>
            <a:off x="179512" y="2420888"/>
            <a:ext cx="8064895" cy="3960440"/>
          </a:xfrm>
        </p:spPr>
        <p:txBody>
          <a:bodyPr/>
          <a:lstStyle/>
          <a:p>
            <a:pPr marL="0" indent="0">
              <a:buNone/>
            </a:pPr>
            <a:r>
              <a:rPr lang="uk-UA" b="1" dirty="0" smtClean="0">
                <a:solidFill>
                  <a:schemeClr val="accent5">
                    <a:lumMod val="75000"/>
                  </a:schemeClr>
                </a:solidFill>
              </a:rPr>
              <a:t>Зупинки Херсону. Догляд та</a:t>
            </a:r>
          </a:p>
          <a:p>
            <a:pPr marL="0" indent="0">
              <a:buNone/>
            </a:pPr>
            <a:r>
              <a:rPr lang="uk-UA" b="1" dirty="0">
                <a:solidFill>
                  <a:schemeClr val="accent5">
                    <a:lumMod val="75000"/>
                  </a:schemeClr>
                </a:solidFill>
              </a:rPr>
              <a:t>п</a:t>
            </a:r>
            <a:r>
              <a:rPr lang="uk-UA" b="1" dirty="0" smtClean="0">
                <a:solidFill>
                  <a:schemeClr val="accent5">
                    <a:lumMod val="75000"/>
                  </a:schemeClr>
                </a:solidFill>
              </a:rPr>
              <a:t>оточний ремонт виконує </a:t>
            </a:r>
          </a:p>
          <a:p>
            <a:pPr marL="0" indent="0">
              <a:buNone/>
            </a:pPr>
            <a:r>
              <a:rPr lang="uk-UA" b="1" dirty="0" smtClean="0">
                <a:solidFill>
                  <a:schemeClr val="accent5">
                    <a:lumMod val="75000"/>
                  </a:schemeClr>
                </a:solidFill>
              </a:rPr>
              <a:t>КП «ГО Бюро естетичного середо</a:t>
            </a:r>
          </a:p>
          <a:p>
            <a:pPr marL="0" indent="0">
              <a:buNone/>
            </a:pPr>
            <a:r>
              <a:rPr lang="uk-UA" b="1" dirty="0" smtClean="0">
                <a:solidFill>
                  <a:schemeClr val="accent5">
                    <a:lumMod val="75000"/>
                  </a:schemeClr>
                </a:solidFill>
              </a:rPr>
              <a:t>вища міста».</a:t>
            </a:r>
          </a:p>
          <a:p>
            <a:pPr marL="0" indent="0">
              <a:buNone/>
            </a:pPr>
            <a:endParaRPr lang="ru-RU" b="1" dirty="0">
              <a:solidFill>
                <a:schemeClr val="accent5">
                  <a:lumMod val="75000"/>
                </a:schemeClr>
              </a:solidFill>
            </a:endParaRPr>
          </a:p>
        </p:txBody>
      </p:sp>
      <p:sp>
        <p:nvSpPr>
          <p:cNvPr id="8" name="Заголовок 1"/>
          <p:cNvSpPr txBox="1">
            <a:spLocks/>
          </p:cNvSpPr>
          <p:nvPr/>
        </p:nvSpPr>
        <p:spPr>
          <a:xfrm>
            <a:off x="0" y="6669359"/>
            <a:ext cx="9144000" cy="346349"/>
          </a:xfrm>
          <a:prstGeom prst="rect">
            <a:avLst/>
          </a:prstGeom>
          <a:solidFill>
            <a:schemeClr val="accent4">
              <a:lumMod val="60000"/>
              <a:lumOff val="40000"/>
            </a:schemeClr>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b="1" i="1" dirty="0">
              <a:solidFill>
                <a:schemeClr val="tx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2185571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036496" cy="3168352"/>
          </a:xfrm>
        </p:spPr>
        <p:txBody>
          <a:bodyPr>
            <a:normAutofit fontScale="90000"/>
          </a:bodyPr>
          <a:lstStyle/>
          <a:p>
            <a:r>
              <a:rPr lang="uk-UA" sz="2200" b="1" dirty="0" smtClean="0">
                <a:solidFill>
                  <a:schemeClr val="accent5">
                    <a:lumMod val="75000"/>
                  </a:schemeClr>
                </a:solidFill>
              </a:rPr>
              <a:t>А чи буде в Херсоні так уже з 2020року? ТАК.  За умови, якщо буде дотримання вимог програми Уряду на 2020р, дотримання усіх нормативних вимог ДБН, БК та за умови, що Управління транспорту, зв'язку та доріг буде вести активно КОНТРОЛЬ та претензійну роботу, виставляти рекламації підряднику та дотримується вимог Указу Президента України від </a:t>
            </a:r>
            <a:r>
              <a:rPr lang="ru-RU" sz="2200" b="1" dirty="0" smtClean="0">
                <a:solidFill>
                  <a:schemeClr val="accent5">
                    <a:lumMod val="75000"/>
                  </a:schemeClr>
                </a:solidFill>
              </a:rPr>
              <a:t>21.07</a:t>
            </a:r>
            <a:r>
              <a:rPr lang="ru-RU" sz="2200" b="1" dirty="0">
                <a:solidFill>
                  <a:schemeClr val="accent5">
                    <a:lumMod val="75000"/>
                  </a:schemeClr>
                </a:solidFill>
              </a:rPr>
              <a:t> </a:t>
            </a:r>
            <a:r>
              <a:rPr lang="ru-RU" sz="2200" b="1" dirty="0" smtClean="0">
                <a:solidFill>
                  <a:schemeClr val="accent5">
                    <a:lumMod val="75000"/>
                  </a:schemeClr>
                </a:solidFill>
              </a:rPr>
              <a:t>2019р. </a:t>
            </a:r>
            <a:r>
              <a:rPr lang="ru-RU" sz="2200" b="1" dirty="0">
                <a:solidFill>
                  <a:schemeClr val="accent5">
                    <a:lumMod val="75000"/>
                  </a:schemeClr>
                </a:solidFill>
              </a:rPr>
              <a:t>№ </a:t>
            </a:r>
            <a:r>
              <a:rPr lang="ru-RU" sz="2200" b="1" dirty="0" smtClean="0">
                <a:solidFill>
                  <a:schemeClr val="accent5">
                    <a:lumMod val="75000"/>
                  </a:schemeClr>
                </a:solidFill>
              </a:rPr>
              <a:t>529/2019,  де обов’язково </a:t>
            </a:r>
            <a:r>
              <a:rPr lang="ru-RU" sz="2200" b="1" dirty="0">
                <a:solidFill>
                  <a:schemeClr val="accent5">
                    <a:lumMod val="75000"/>
                  </a:schemeClr>
                </a:solidFill>
              </a:rPr>
              <a:t>для </a:t>
            </a:r>
            <a:r>
              <a:rPr lang="ru-RU" sz="2200" b="1" dirty="0" err="1">
                <a:solidFill>
                  <a:schemeClr val="accent5">
                    <a:lumMod val="75000"/>
                  </a:schemeClr>
                </a:solidFill>
              </a:rPr>
              <a:t>замовників</a:t>
            </a:r>
            <a:r>
              <a:rPr lang="ru-RU" sz="2200" b="1" dirty="0">
                <a:solidFill>
                  <a:schemeClr val="accent5">
                    <a:lumMod val="75000"/>
                  </a:schemeClr>
                </a:solidFill>
              </a:rPr>
              <a:t> </a:t>
            </a:r>
            <a:r>
              <a:rPr lang="ru-RU" sz="2200" b="1" dirty="0" err="1">
                <a:solidFill>
                  <a:schemeClr val="accent5">
                    <a:lumMod val="75000"/>
                  </a:schemeClr>
                </a:solidFill>
              </a:rPr>
              <a:t>будівництва</a:t>
            </a:r>
            <a:r>
              <a:rPr lang="ru-RU" sz="2200" b="1" dirty="0">
                <a:solidFill>
                  <a:schemeClr val="accent5">
                    <a:lumMod val="75000"/>
                  </a:schemeClr>
                </a:solidFill>
              </a:rPr>
              <a:t>, </a:t>
            </a:r>
            <a:r>
              <a:rPr lang="ru-RU" sz="2200" b="1" dirty="0" err="1">
                <a:solidFill>
                  <a:schemeClr val="accent5">
                    <a:lumMod val="75000"/>
                  </a:schemeClr>
                </a:solidFill>
              </a:rPr>
              <a:t>реконструкції</a:t>
            </a:r>
            <a:r>
              <a:rPr lang="ru-RU" sz="2200" b="1" dirty="0">
                <a:solidFill>
                  <a:schemeClr val="accent5">
                    <a:lumMod val="75000"/>
                  </a:schemeClr>
                </a:solidFill>
              </a:rPr>
              <a:t> та ремонту </a:t>
            </a:r>
            <a:r>
              <a:rPr lang="ru-RU" sz="2200" b="1" dirty="0" err="1">
                <a:solidFill>
                  <a:schemeClr val="accent5">
                    <a:lumMod val="75000"/>
                  </a:schemeClr>
                </a:solidFill>
              </a:rPr>
              <a:t>автомобільних</a:t>
            </a:r>
            <a:r>
              <a:rPr lang="ru-RU" sz="2200" b="1" dirty="0">
                <a:solidFill>
                  <a:schemeClr val="accent5">
                    <a:lumMod val="75000"/>
                  </a:schemeClr>
                </a:solidFill>
              </a:rPr>
              <a:t> </a:t>
            </a:r>
            <a:r>
              <a:rPr lang="ru-RU" sz="2200" b="1" dirty="0" err="1">
                <a:solidFill>
                  <a:schemeClr val="accent5">
                    <a:lumMod val="75000"/>
                  </a:schemeClr>
                </a:solidFill>
              </a:rPr>
              <a:t>доріг</a:t>
            </a:r>
            <a:r>
              <a:rPr lang="ru-RU" sz="2200" b="1" dirty="0">
                <a:solidFill>
                  <a:schemeClr val="accent5">
                    <a:lumMod val="75000"/>
                  </a:schemeClr>
                </a:solidFill>
              </a:rPr>
              <a:t> </a:t>
            </a:r>
            <a:r>
              <a:rPr lang="ru-RU" sz="2200" b="1" dirty="0" err="1">
                <a:solidFill>
                  <a:schemeClr val="accent5">
                    <a:lumMod val="75000"/>
                  </a:schemeClr>
                </a:solidFill>
              </a:rPr>
              <a:t>залучати</a:t>
            </a:r>
            <a:r>
              <a:rPr lang="ru-RU" sz="2200" b="1" dirty="0">
                <a:solidFill>
                  <a:schemeClr val="accent5">
                    <a:lumMod val="75000"/>
                  </a:schemeClr>
                </a:solidFill>
              </a:rPr>
              <a:t> на </a:t>
            </a:r>
            <a:r>
              <a:rPr lang="ru-RU" sz="2200" b="1" dirty="0" err="1">
                <a:solidFill>
                  <a:schemeClr val="accent5">
                    <a:lumMod val="75000"/>
                  </a:schemeClr>
                </a:solidFill>
              </a:rPr>
              <a:t>конкурсних</a:t>
            </a:r>
            <a:r>
              <a:rPr lang="ru-RU" sz="2200" b="1" dirty="0">
                <a:solidFill>
                  <a:schemeClr val="accent5">
                    <a:lumMod val="75000"/>
                  </a:schemeClr>
                </a:solidFill>
              </a:rPr>
              <a:t> засадах </a:t>
            </a:r>
            <a:r>
              <a:rPr lang="ru-RU" sz="2200" b="1" dirty="0" err="1">
                <a:solidFill>
                  <a:schemeClr val="accent5">
                    <a:lumMod val="75000"/>
                  </a:schemeClr>
                </a:solidFill>
              </a:rPr>
              <a:t>незалежного</a:t>
            </a:r>
            <a:r>
              <a:rPr lang="ru-RU" sz="2200" b="1" dirty="0">
                <a:solidFill>
                  <a:schemeClr val="accent5">
                    <a:lumMod val="75000"/>
                  </a:schemeClr>
                </a:solidFill>
              </a:rPr>
              <a:t> </a:t>
            </a:r>
            <a:r>
              <a:rPr lang="ru-RU" sz="2200" b="1" dirty="0" err="1">
                <a:solidFill>
                  <a:schemeClr val="accent5">
                    <a:lumMod val="75000"/>
                  </a:schemeClr>
                </a:solidFill>
              </a:rPr>
              <a:t>інженера</a:t>
            </a:r>
            <a:r>
              <a:rPr lang="ru-RU" sz="2200" b="1" dirty="0">
                <a:solidFill>
                  <a:schemeClr val="accent5">
                    <a:lumMod val="75000"/>
                  </a:schemeClr>
                </a:solidFill>
              </a:rPr>
              <a:t>-консультанта у </a:t>
            </a:r>
            <a:r>
              <a:rPr lang="ru-RU" sz="2200" b="1" dirty="0" err="1">
                <a:solidFill>
                  <a:schemeClr val="accent5">
                    <a:lumMod val="75000"/>
                  </a:schemeClr>
                </a:solidFill>
              </a:rPr>
              <a:t>сфері</a:t>
            </a:r>
            <a:r>
              <a:rPr lang="ru-RU" sz="2200" b="1" dirty="0">
                <a:solidFill>
                  <a:schemeClr val="accent5">
                    <a:lumMod val="75000"/>
                  </a:schemeClr>
                </a:solidFill>
              </a:rPr>
              <a:t> </a:t>
            </a:r>
            <a:r>
              <a:rPr lang="ru-RU" sz="2200" b="1" dirty="0" err="1">
                <a:solidFill>
                  <a:schemeClr val="accent5">
                    <a:lumMod val="75000"/>
                  </a:schemeClr>
                </a:solidFill>
              </a:rPr>
              <a:t>дорожнього</a:t>
            </a:r>
            <a:r>
              <a:rPr lang="ru-RU" sz="2200" b="1" dirty="0">
                <a:solidFill>
                  <a:schemeClr val="accent5">
                    <a:lumMod val="75000"/>
                  </a:schemeClr>
                </a:solidFill>
              </a:rPr>
              <a:t> </a:t>
            </a:r>
            <a:r>
              <a:rPr lang="ru-RU" sz="2200" b="1" dirty="0" err="1">
                <a:solidFill>
                  <a:schemeClr val="accent5">
                    <a:lumMod val="75000"/>
                  </a:schemeClr>
                </a:solidFill>
              </a:rPr>
              <a:t>будівництва</a:t>
            </a:r>
            <a:r>
              <a:rPr lang="ru-RU" sz="2200" b="1" dirty="0">
                <a:solidFill>
                  <a:schemeClr val="accent5">
                    <a:lumMod val="75000"/>
                  </a:schemeClr>
                </a:solidFill>
              </a:rPr>
              <a:t> </a:t>
            </a:r>
            <a:r>
              <a:rPr lang="ru-RU" sz="2200" b="1" dirty="0" smtClean="0">
                <a:solidFill>
                  <a:schemeClr val="accent5">
                    <a:lumMod val="75000"/>
                  </a:schemeClr>
                </a:solidFill>
              </a:rPr>
              <a:t>FIDIC. Але на </a:t>
            </a:r>
            <a:r>
              <a:rPr lang="ru-RU" sz="2200" b="1" dirty="0" err="1" smtClean="0">
                <a:solidFill>
                  <a:schemeClr val="accent5">
                    <a:lumMod val="75000"/>
                  </a:schemeClr>
                </a:solidFill>
              </a:rPr>
              <a:t>сьогодні</a:t>
            </a:r>
            <a:r>
              <a:rPr lang="ru-RU" sz="2200" b="1" dirty="0" smtClean="0">
                <a:solidFill>
                  <a:schemeClr val="accent5">
                    <a:lumMod val="75000"/>
                  </a:schemeClr>
                </a:solidFill>
              </a:rPr>
              <a:t>, за </a:t>
            </a:r>
            <a:r>
              <a:rPr lang="ru-RU" sz="2200" b="1" dirty="0" err="1" smtClean="0">
                <a:solidFill>
                  <a:schemeClr val="accent5">
                    <a:lumMod val="75000"/>
                  </a:schemeClr>
                </a:solidFill>
              </a:rPr>
              <a:t>дослідженнями</a:t>
            </a:r>
            <a:r>
              <a:rPr lang="ru-RU" sz="2200" b="1" dirty="0" smtClean="0">
                <a:solidFill>
                  <a:schemeClr val="accent5">
                    <a:lumMod val="75000"/>
                  </a:schemeClr>
                </a:solidFill>
              </a:rPr>
              <a:t> ,чиновники </a:t>
            </a:r>
            <a:r>
              <a:rPr lang="ru-RU" sz="2200" b="1" dirty="0" err="1" smtClean="0">
                <a:solidFill>
                  <a:schemeClr val="accent5">
                    <a:lumMod val="75000"/>
                  </a:schemeClr>
                </a:solidFill>
              </a:rPr>
              <a:t>УТЗіД</a:t>
            </a:r>
            <a:r>
              <a:rPr lang="ru-RU" sz="2200" b="1" dirty="0" smtClean="0">
                <a:solidFill>
                  <a:schemeClr val="accent5">
                    <a:lumMod val="75000"/>
                  </a:schemeClr>
                </a:solidFill>
              </a:rPr>
              <a:t>  </a:t>
            </a:r>
            <a:r>
              <a:rPr lang="ru-RU" sz="2200" b="1" dirty="0" err="1" smtClean="0">
                <a:solidFill>
                  <a:schemeClr val="accent5">
                    <a:lumMod val="75000"/>
                  </a:schemeClr>
                </a:solidFill>
              </a:rPr>
              <a:t>цих</a:t>
            </a:r>
            <a:r>
              <a:rPr lang="ru-RU" sz="2200" b="1" dirty="0" smtClean="0">
                <a:solidFill>
                  <a:schemeClr val="accent5">
                    <a:lumMod val="75000"/>
                  </a:schemeClr>
                </a:solidFill>
              </a:rPr>
              <a:t> </a:t>
            </a:r>
            <a:r>
              <a:rPr lang="ru-RU" sz="2200" b="1" dirty="0" err="1" smtClean="0">
                <a:solidFill>
                  <a:schemeClr val="accent5">
                    <a:lumMod val="75000"/>
                  </a:schemeClr>
                </a:solidFill>
              </a:rPr>
              <a:t>вимог</a:t>
            </a:r>
            <a:r>
              <a:rPr lang="ru-RU" sz="2200" b="1" dirty="0" smtClean="0">
                <a:solidFill>
                  <a:schemeClr val="accent5">
                    <a:lumMod val="75000"/>
                  </a:schemeClr>
                </a:solidFill>
              </a:rPr>
              <a:t> не </a:t>
            </a:r>
            <a:r>
              <a:rPr lang="ru-RU" sz="2200" b="1" dirty="0" err="1" smtClean="0">
                <a:solidFill>
                  <a:schemeClr val="accent5">
                    <a:lumMod val="75000"/>
                  </a:schemeClr>
                </a:solidFill>
              </a:rPr>
              <a:t>виконують</a:t>
            </a:r>
            <a:r>
              <a:rPr lang="ru-RU" sz="2400" b="1" dirty="0" smtClean="0">
                <a:solidFill>
                  <a:schemeClr val="accent5">
                    <a:lumMod val="75000"/>
                  </a:schemeClr>
                </a:solidFill>
              </a:rPr>
              <a:t>. </a:t>
            </a:r>
            <a:endParaRPr lang="uk-UA" sz="2200" b="1" dirty="0">
              <a:solidFill>
                <a:schemeClr val="accent5">
                  <a:lumMod val="75000"/>
                </a:schemeClr>
              </a:solidFill>
            </a:endParaRPr>
          </a:p>
        </p:txBody>
      </p:sp>
      <p:sp>
        <p:nvSpPr>
          <p:cNvPr id="3" name="Содержимое 2"/>
          <p:cNvSpPr>
            <a:spLocks noGrp="1"/>
          </p:cNvSpPr>
          <p:nvPr>
            <p:ph idx="1"/>
          </p:nvPr>
        </p:nvSpPr>
        <p:spPr>
          <a:xfrm>
            <a:off x="609599" y="3284984"/>
            <a:ext cx="6986738" cy="2756379"/>
          </a:xfrm>
        </p:spPr>
        <p:txBody>
          <a:bodyPr>
            <a:normAutofit/>
          </a:bodyPr>
          <a:lstStyle/>
          <a:p>
            <a:pPr marL="0" indent="0" algn="just">
              <a:buNone/>
            </a:pPr>
            <a:r>
              <a:rPr lang="uk-UA" dirty="0"/>
              <a:t>      </a:t>
            </a:r>
            <a:endParaRPr lang="uk-UA" b="1" dirty="0"/>
          </a:p>
        </p:txBody>
      </p:sp>
      <p:pic>
        <p:nvPicPr>
          <p:cNvPr id="4" name="Рисунок 3" descr="C:\Users\Irina\Desktop\вело.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284984"/>
            <a:ext cx="8424936" cy="3312368"/>
          </a:xfrm>
          <a:prstGeom prst="rect">
            <a:avLst/>
          </a:prstGeom>
          <a:noFill/>
          <a:ln>
            <a:noFill/>
          </a:ln>
        </p:spPr>
      </p:pic>
      <p:sp>
        <p:nvSpPr>
          <p:cNvPr id="5" name="Заголовок 1"/>
          <p:cNvSpPr txBox="1">
            <a:spLocks/>
          </p:cNvSpPr>
          <p:nvPr/>
        </p:nvSpPr>
        <p:spPr>
          <a:xfrm>
            <a:off x="0" y="6669359"/>
            <a:ext cx="9144000" cy="346349"/>
          </a:xfrm>
          <a:prstGeom prst="rect">
            <a:avLst/>
          </a:prstGeom>
          <a:solidFill>
            <a:schemeClr val="accent4">
              <a:lumMod val="60000"/>
              <a:lumOff val="40000"/>
            </a:schemeClr>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b="1" i="1" dirty="0">
              <a:solidFill>
                <a:schemeClr val="tx1"/>
              </a:solidFill>
              <a:latin typeface="Batang" panose="02030600000101010101" pitchFamily="18" charset="-127"/>
              <a:ea typeface="Batang" panose="02030600000101010101" pitchFamily="18" charset="-127"/>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5" y="188640"/>
            <a:ext cx="8856984" cy="648072"/>
          </a:xfrm>
        </p:spPr>
        <p:txBody>
          <a:bodyPr>
            <a:normAutofit fontScale="90000"/>
          </a:bodyPr>
          <a:lstStyle/>
          <a:p>
            <a:r>
              <a:rPr lang="uk-UA" sz="2400" dirty="0" smtClean="0">
                <a:solidFill>
                  <a:srgbClr val="002060"/>
                </a:solidFill>
              </a:rPr>
              <a:t>Із Паспорту Програми економічного і </a:t>
            </a:r>
            <a:r>
              <a:rPr lang="uk-UA" sz="2400" dirty="0" err="1" smtClean="0">
                <a:solidFill>
                  <a:srgbClr val="002060"/>
                </a:solidFill>
              </a:rPr>
              <a:t>соцрозвитку</a:t>
            </a:r>
            <a:r>
              <a:rPr lang="uk-UA" sz="2400" dirty="0" smtClean="0">
                <a:solidFill>
                  <a:srgbClr val="002060"/>
                </a:solidFill>
              </a:rPr>
              <a:t> м Херсона</a:t>
            </a:r>
            <a:br>
              <a:rPr lang="uk-UA" sz="2400" dirty="0" smtClean="0">
                <a:solidFill>
                  <a:srgbClr val="002060"/>
                </a:solidFill>
              </a:rPr>
            </a:br>
            <a:r>
              <a:rPr lang="uk-UA" sz="2400" dirty="0" smtClean="0">
                <a:solidFill>
                  <a:srgbClr val="002060"/>
                </a:solidFill>
              </a:rPr>
              <a:t>на 2019-2021р.р.</a:t>
            </a:r>
            <a:endParaRPr lang="ru-RU" sz="2400" dirty="0">
              <a:solidFill>
                <a:srgbClr val="002060"/>
              </a:solidFill>
            </a:endParaRPr>
          </a:p>
        </p:txBody>
      </p:sp>
      <p:sp>
        <p:nvSpPr>
          <p:cNvPr id="3" name="Объект 2"/>
          <p:cNvSpPr>
            <a:spLocks noGrp="1"/>
          </p:cNvSpPr>
          <p:nvPr>
            <p:ph idx="1"/>
          </p:nvPr>
        </p:nvSpPr>
        <p:spPr>
          <a:xfrm>
            <a:off x="107504" y="980728"/>
            <a:ext cx="9036496" cy="5877272"/>
          </a:xfrm>
        </p:spPr>
        <p:txBody>
          <a:bodyPr>
            <a:normAutofit lnSpcReduction="10000"/>
          </a:bodyPr>
          <a:lstStyle/>
          <a:p>
            <a:pPr marL="0" indent="0">
              <a:buNone/>
            </a:pPr>
            <a:r>
              <a:rPr lang="uk-UA" b="1" dirty="0"/>
              <a:t>Основні </a:t>
            </a:r>
            <a:r>
              <a:rPr lang="uk-UA" b="1" dirty="0" smtClean="0"/>
              <a:t>проблеми:</a:t>
            </a:r>
            <a:r>
              <a:rPr lang="ru-RU" dirty="0"/>
              <a:t> </a:t>
            </a:r>
            <a:r>
              <a:rPr lang="ru-RU" dirty="0" smtClean="0"/>
              <a:t>  </a:t>
            </a:r>
            <a:r>
              <a:rPr lang="uk-UA" dirty="0" smtClean="0"/>
              <a:t>Щорічно </a:t>
            </a:r>
            <a:r>
              <a:rPr lang="uk-UA" dirty="0"/>
              <a:t>згідно з нормативними вимогами на </a:t>
            </a:r>
            <a:r>
              <a:rPr lang="uk-UA" dirty="0" smtClean="0"/>
              <a:t>площі                     </a:t>
            </a:r>
            <a:r>
              <a:rPr lang="uk-UA" dirty="0"/>
              <a:t>70,2 </a:t>
            </a:r>
            <a:r>
              <a:rPr lang="uk-UA" dirty="0" err="1"/>
              <a:t>тис.кв.м</a:t>
            </a:r>
            <a:r>
              <a:rPr lang="uk-UA" dirty="0"/>
              <a:t> необхідно проводити поточний </a:t>
            </a:r>
            <a:r>
              <a:rPr lang="uk-UA" dirty="0" smtClean="0"/>
              <a:t>ремонт, </a:t>
            </a:r>
            <a:r>
              <a:rPr lang="uk-UA" dirty="0"/>
              <a:t>та на площі </a:t>
            </a:r>
            <a:r>
              <a:rPr lang="uk-UA" dirty="0" smtClean="0"/>
              <a:t>                                    351 </a:t>
            </a:r>
            <a:r>
              <a:rPr lang="uk-UA" dirty="0"/>
              <a:t>тис. </a:t>
            </a:r>
            <a:r>
              <a:rPr lang="uk-UA" dirty="0" err="1"/>
              <a:t>кв.м</a:t>
            </a:r>
            <a:r>
              <a:rPr lang="uk-UA" dirty="0"/>
              <a:t> – капітальний ремонт. З урахуванням зміни навантаження та постійного недофінансування, капітальному ремонту підлягають практично всі вулиці міста.</a:t>
            </a:r>
            <a:endParaRPr lang="ru-RU" dirty="0"/>
          </a:p>
          <a:p>
            <a:r>
              <a:rPr lang="uk-UA" b="1" dirty="0"/>
              <a:t>Основні цілі на 2019-2021 </a:t>
            </a:r>
            <a:r>
              <a:rPr lang="uk-UA" b="1" dirty="0" smtClean="0"/>
              <a:t>роки:</a:t>
            </a:r>
            <a:r>
              <a:rPr lang="ru-RU" dirty="0"/>
              <a:t> </a:t>
            </a:r>
            <a:r>
              <a:rPr lang="ru-RU" dirty="0" smtClean="0"/>
              <a:t> </a:t>
            </a:r>
            <a:r>
              <a:rPr lang="uk-UA" dirty="0" smtClean="0"/>
              <a:t>створення </a:t>
            </a:r>
            <a:r>
              <a:rPr lang="uk-UA" dirty="0"/>
              <a:t>належної дорожньої інфраструктури для задоволення потреб міської територіальної громади.</a:t>
            </a:r>
            <a:endParaRPr lang="ru-RU" dirty="0"/>
          </a:p>
          <a:p>
            <a:r>
              <a:rPr lang="uk-UA" b="1" dirty="0"/>
              <a:t>Основні завдання на 2019-2021 </a:t>
            </a:r>
            <a:r>
              <a:rPr lang="uk-UA" b="1" dirty="0" smtClean="0"/>
              <a:t>роки:</a:t>
            </a:r>
            <a:r>
              <a:rPr lang="ru-RU" dirty="0"/>
              <a:t> </a:t>
            </a:r>
            <a:r>
              <a:rPr lang="ru-RU" dirty="0" smtClean="0"/>
              <a:t>  </a:t>
            </a:r>
            <a:r>
              <a:rPr lang="uk-UA" dirty="0" smtClean="0"/>
              <a:t>реалізація </a:t>
            </a:r>
            <a:r>
              <a:rPr lang="uk-UA" dirty="0"/>
              <a:t>заходів Міської програми розвитку дорожнього господарства;</a:t>
            </a:r>
            <a:endParaRPr lang="ru-RU" dirty="0"/>
          </a:p>
          <a:p>
            <a:pPr marL="0" lvl="0" indent="0">
              <a:buNone/>
            </a:pPr>
            <a:r>
              <a:rPr lang="uk-UA" dirty="0"/>
              <a:t>реконструкція, капітальний та поточний ремонт автомобільних доріг за кошти міського бюджету за сучасними технологіями та європейськими стандартами;</a:t>
            </a:r>
            <a:endParaRPr lang="ru-RU" dirty="0"/>
          </a:p>
          <a:p>
            <a:pPr marL="0" indent="0">
              <a:buNone/>
            </a:pPr>
            <a:r>
              <a:rPr lang="uk-UA" dirty="0"/>
              <a:t>підвищення рівня безпеки дорожнього руху за допомогою засобів дорожньої служби:  влаштування дорожньої розмітки, дорожніх знаків, зокрема маршрутного орієнтування, та іншого інформаційного облаштування доріг</a:t>
            </a:r>
            <a:r>
              <a:rPr lang="uk-UA" dirty="0" smtClean="0"/>
              <a:t>;</a:t>
            </a:r>
            <a:r>
              <a:rPr lang="uk-UA" dirty="0"/>
              <a:t> створення умов для безперешкодного доступу людей з обмеженими можливостями до об’єктів інфраструктури</a:t>
            </a:r>
            <a:r>
              <a:rPr lang="uk-UA" dirty="0" smtClean="0"/>
              <a:t>;</a:t>
            </a:r>
          </a:p>
          <a:p>
            <a:pPr marL="0" indent="0">
              <a:buNone/>
            </a:pPr>
            <a:r>
              <a:rPr lang="uk-UA" dirty="0" smtClean="0">
                <a:solidFill>
                  <a:srgbClr val="0070C0"/>
                </a:solidFill>
              </a:rPr>
              <a:t>Як бачимо, на рівні Стратегічного та операційного планування, прогнозу розвитку цієї сфери спостерігається повна відсутність БАЧЕННЯ сучасного розвитку доріг та дорожньої інфраструктури, бо не затверджено жодного стратегічного документу, який унормовує сучасні вимоги чинного законодавства.  </a:t>
            </a:r>
            <a:endParaRPr lang="ru-RU" dirty="0">
              <a:solidFill>
                <a:srgbClr val="0070C0"/>
              </a:solidFill>
            </a:endParaRPr>
          </a:p>
          <a:p>
            <a:pPr marL="0" lvl="0" indent="0">
              <a:buNone/>
            </a:pPr>
            <a:endParaRPr lang="ru-RU" dirty="0"/>
          </a:p>
          <a:p>
            <a:endParaRPr lang="ru-RU" dirty="0"/>
          </a:p>
        </p:txBody>
      </p:sp>
      <p:sp>
        <p:nvSpPr>
          <p:cNvPr id="4" name="Заголовок 1"/>
          <p:cNvSpPr txBox="1">
            <a:spLocks/>
          </p:cNvSpPr>
          <p:nvPr/>
        </p:nvSpPr>
        <p:spPr>
          <a:xfrm>
            <a:off x="0" y="6669359"/>
            <a:ext cx="9144000" cy="346349"/>
          </a:xfrm>
          <a:prstGeom prst="rect">
            <a:avLst/>
          </a:prstGeom>
          <a:solidFill>
            <a:schemeClr val="accent4">
              <a:lumMod val="60000"/>
              <a:lumOff val="40000"/>
            </a:schemeClr>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b="1" i="1" dirty="0">
              <a:solidFill>
                <a:schemeClr val="tx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2398546754"/>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980</TotalTime>
  <Words>2324</Words>
  <Application>Microsoft Office PowerPoint</Application>
  <PresentationFormat>Экран (4:3)</PresentationFormat>
  <Paragraphs>124</Paragraphs>
  <Slides>20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20</vt:i4>
      </vt:variant>
    </vt:vector>
  </HeadingPairs>
  <TitlesOfParts>
    <vt:vector size="27" baseType="lpstr">
      <vt:lpstr>Batang</vt:lpstr>
      <vt:lpstr>Arial</vt:lpstr>
      <vt:lpstr>Calibri</vt:lpstr>
      <vt:lpstr>Times New Roman</vt:lpstr>
      <vt:lpstr>Trebuchet MS</vt:lpstr>
      <vt:lpstr>Wingdings 3</vt:lpstr>
      <vt:lpstr>Аспект</vt:lpstr>
      <vt:lpstr>Рецепти   якості  благоустрою транспортної інфраструктури,       доріг, дорожнього  покриття у          містах Херсонщини. Міста досліджень  (Олешки,Каховка, Н-Каховка, Гола Пристань, Херсон)</vt:lpstr>
      <vt:lpstr>    24.06.19р.  Це «капітальний ремонт» у Херсоні проводить ПП ЄВРОІНВЕСТ. По сайту «Prozorro», виграла тендер на капітальний   ремонт проїздної частини вул.. Степана Разіна вул..Кулика- Молодіжна) проведено у  05.2019р.  Загальна сума склала 1 490 тис. грн. ПП «Євроінвест» і є виконавцем цього «якісного ремонту» за кодом «жах». Управління ТДіЗ не виставляє претензій, бо претензійна робота – відсутня і у 2020р. Навіть після проведення Держаудиту 11.10.19р. В договорах нема кримінальної відповідальності. </vt:lpstr>
      <vt:lpstr>Поки не відновиться повністю функція зливової системи доріг, поки й буде такий стан наших доріг.  Бездіяльність КП «Міське дорожнє управління»  -винуватець усіх бід учасників дорожнього руху</vt:lpstr>
      <vt:lpstr>“Очікувані результати ефективності ??? виконання програми”, або ОСЬ кількісні та якісні показники КП «Міське дорожнє управління»  УТДіЗ. 2019рік. І кожного року так. Конрольно-претензійну роботу Управлыння не веде!!! І чиновників Управління це не хвилює.</vt:lpstr>
      <vt:lpstr>А ось Очікувані результати та цільові індикатори, яких передбачається досягти в середньостроковій перспективі на 2019-2021 роки:  підвищення якості дорожнього покриття, підвищення безпеки дорожнього руху з урахуванням збільшення наявного а/транспорту.  («папір усе витримає». Відповідальне - Управління ТДіЗ ХМР. </vt:lpstr>
      <vt:lpstr>Благоустрій по - херсонські. Три роки стоять сухостої «окрасою» наших вулиць та проспектів уздовж проїзної  частини, а це «ефективність» управлінських рішень вочевидь. Чекаємо   буревію,  чи як? І так із року в рік. Але підрядник отримує щорічно на ці роботи від Деп. ЖКГ  мільйони грн. Але претензійні роботи не ведуться. І рекламацій чиновник підряднику не виставляє.  І це вже відповіді 2020року. Тому таке місто. </vt:lpstr>
      <vt:lpstr> у Херсоні 102 зупинки. Але 30% мають жалюгідний Стан. Благоустрій та АМБРОЗІЯ . 2018-2019р.р.  Це наше сьогодення після виконання Програми  розвитку мережі зупинок Херсону 2015 – 2017 р.р..                                 Ціна 1 м2  у 3,5 разів вища, ніж у Черкасах.                             </vt:lpstr>
      <vt:lpstr>А чи буде в Херсоні так уже з 2020року? ТАК.  За умови, якщо буде дотримання вимог програми Уряду на 2020р, дотримання усіх нормативних вимог ДБН, БК та за умови, що Управління транспорту, зв'язку та доріг буде вести активно КОНТРОЛЬ та претензійну роботу, виставляти рекламації підряднику та дотримується вимог Указу Президента України від 21.07 2019р. № 529/2019,  де обов’язково для замовників будівництва, реконструкції та ремонту автомобільних доріг залучати на конкурсних засадах незалежного інженера-консультанта у сфері дорожнього будівництва FIDIC. Але на сьогодні, за дослідженнями ,чиновники УТЗіД  цих вимог не виконують. </vt:lpstr>
      <vt:lpstr>Із Паспорту Програми економічного і соцрозвитку м Херсона на 2019-2021р.р.</vt:lpstr>
      <vt:lpstr> Міська програма розвитку дорожнього  господарства  на  2015-2019р.р.»                       невизначеність: Мети, стратегічних та операційних цілей.  та завдання програми. Як то: 1. Реалізація стратегічної цілі «1. 1. Організація роботи інженерного облаштування вулично-дорожньої мережі» 2.1. Операційна ціль «2.1. Поточний ремонт, утримання та переоснащення  інфраструктурної мережі 2.2. Операційна ціль «2.2.архітектурно-інженерного облаштування вулично-дорожньої мережі».  Тощо. Додержання правил Технічного паспорту дороги. </vt:lpstr>
      <vt:lpstr>З паспорту Програми економічного і соціального розвитку м. Херсона на 2019-2021р.р.</vt:lpstr>
      <vt:lpstr>Як бачимо -Результати виконання місцевої бюджетної «Програми розвитку мережі зупинок міського громадського транспорту м. Херсона на 2015-2017р. - на 2018р. (дорожня інфраструктура)  вкрай незадовільні.</vt:lpstr>
      <vt:lpstr>А що думають херсонці про виконавчу владу та органи місцевого самоврядування сьогодні</vt:lpstr>
      <vt:lpstr>Фото сьогоднішнього дня. Дорожня інфраструктура</vt:lpstr>
      <vt:lpstr>Закінчується 2019рік. Міста формують сучасне життя. А в Херсоні ось так виконком бачить «осучаснення дорожньої інфраструктури»</vt:lpstr>
      <vt:lpstr>Сучасний стан доріг, згідно Програми економічного та соціального розвитку 2017-2019р.р. чиновники задоволені. Претензій немає. Премії отримають… нагляд відсутній. Очолює цю роботу перший заступник міського голови Козаков І.В.. Зліва –відсутня зливова каналізація. Справа – дорога після капремонту . Не закінчено близько 200м2.. Ціна 1м2 ремонту 930грн. Куди поділися  майже 186тис.грн.?</vt:lpstr>
      <vt:lpstr> в  Україні настав час змінити природу місцевого самоустрою та змінити суть державних адміністрацій, перетворивши їх у контрольно-наглядові органи – префектури. Самоврядування має контролювати  новостворена ГРОМАДСЬКА  Префектура, як громадський повноправний орган. Це інструмент  контролю як складання планів розвитку міста, так  і ходу їх виконання.</vt:lpstr>
      <vt:lpstr>Презентация PowerPoint</vt:lpstr>
      <vt:lpstr>Відповідь  від Держаудитслужби ПР ДАСУ. Наше обгрунтоване звернення –один із інструментів впливу  Громадської префектури на ОМС. </vt:lpstr>
      <vt:lpstr>«Громадська префектура – саме той дієвий  механізм  з покращення ефективності використання місцевих бюджетів в містах Херсонщини».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Моніторинг ефективності бюджетних видатків інструментами ПЦМ за бюджетною програмою "Благоустрій міста"  по відповідним паспортам бюджетних програм (ПБП) головних розпорядників бюджетних коштів - (ГРБК) Херсонської міської ради  у 2017р.</dc:title>
  <dc:creator>Administrator</dc:creator>
  <cp:lastModifiedBy>Пользователь</cp:lastModifiedBy>
  <cp:revision>185</cp:revision>
  <dcterms:created xsi:type="dcterms:W3CDTF">2018-09-23T18:28:29Z</dcterms:created>
  <dcterms:modified xsi:type="dcterms:W3CDTF">2020-03-19T11:24:45Z</dcterms:modified>
</cp:coreProperties>
</file>